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9" r:id="rId13"/>
    <p:sldId id="271" r:id="rId14"/>
  </p:sldIdLst>
  <p:sldSz cx="18288000" cy="10287000"/>
  <p:notesSz cx="6858000" cy="9144000"/>
  <p:embeddedFontLst>
    <p:embeddedFont>
      <p:font typeface="Chilgok Gwon Anja" panose="02020603020101020101" pitchFamily="18" charset="-127"/>
      <p:regular r:id="rId15"/>
    </p:embeddedFont>
    <p:embeddedFont>
      <p:font typeface="Abadi" panose="020B0604020104020204" pitchFamily="3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1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10/29/2024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badi" panose="020B060402010402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badi" panose="020B0604020104020204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badi" panose="020B06040201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badi" panose="020B06040201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badi" panose="020B06040201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badi" panose="020B06040201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4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-2946400" y="-1968500"/>
            <a:ext cx="21323300" cy="12319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0" y="0"/>
            <a:ext cx="18288000" cy="1029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600000">
            <a:off x="825500" y="8699500"/>
            <a:ext cx="19519900" cy="889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600000">
            <a:off x="4292600" y="4635500"/>
            <a:ext cx="17170400" cy="690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85000"/>
          </a:blip>
          <a:stretch>
            <a:fillRect/>
          </a:stretch>
        </p:blipFill>
        <p:spPr>
          <a:xfrm rot="-600000">
            <a:off x="7708900" y="5410200"/>
            <a:ext cx="10109200" cy="914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 rot="-600000">
            <a:off x="5219700" y="5994400"/>
            <a:ext cx="102743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400" b="0" i="0" u="none" strike="noStrike" spc="-100" dirty="0">
                <a:solidFill>
                  <a:srgbClr val="FDD325"/>
                </a:solidFill>
                <a:latin typeface="Abadi" panose="020B0604020104020204" pitchFamily="34" charset="0"/>
                <a:ea typeface="Chilgok Gwon Anja" panose="02020603020101020101" pitchFamily="18" charset="-127"/>
              </a:rPr>
              <a:t>보이스피싱을</a:t>
            </a:r>
            <a:r>
              <a:rPr lang="en-US" sz="4400" b="0" i="0" u="none" strike="noStrike" spc="-100" dirty="0">
                <a:solidFill>
                  <a:srgbClr val="FDD325"/>
                </a:solidFill>
                <a:latin typeface="Chilgok Gwon Anja" panose="02020603020101020101" pitchFamily="18" charset="-127"/>
              </a:rPr>
              <a:t> </a:t>
            </a:r>
            <a:r>
              <a:rPr lang="ko-KR" sz="4400" b="0" i="0" u="none" strike="noStrike" spc="-100" dirty="0">
                <a:solidFill>
                  <a:srgbClr val="FDD325"/>
                </a:solidFill>
                <a:latin typeface="Abadi" panose="020B0604020104020204" pitchFamily="34" charset="0"/>
                <a:ea typeface="Chilgok Gwon Anja" panose="02020603020101020101" pitchFamily="18" charset="-127"/>
              </a:rPr>
              <a:t>잡아라</a:t>
            </a:r>
            <a:r>
              <a:rPr lang="en-US" sz="4400" b="0" i="0" u="none" strike="noStrike" spc="-100" dirty="0">
                <a:solidFill>
                  <a:srgbClr val="FDD325"/>
                </a:solidFill>
                <a:latin typeface="Chilgok Gwon Anja" panose="02020603020101020101" pitchFamily="18" charset="-127"/>
              </a:rPr>
              <a:t>!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4000"/>
          </a:blip>
          <a:stretch>
            <a:fillRect/>
          </a:stretch>
        </p:blipFill>
        <p:spPr>
          <a:xfrm>
            <a:off x="0" y="0"/>
            <a:ext cx="18288000" cy="3187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394200" y="736600"/>
            <a:ext cx="95123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500" b="0" i="0" u="none" strike="noStrike" spc="-500" dirty="0" err="1">
                <a:solidFill>
                  <a:srgbClr val="FDD325"/>
                </a:solidFill>
                <a:latin typeface="Abadi" panose="020B0604020104020204" pitchFamily="34" charset="0"/>
              </a:rPr>
              <a:t>TalkGuard</a:t>
            </a:r>
            <a:r>
              <a:rPr lang="en-US" sz="5500" b="0" i="0" u="none" strike="noStrike" spc="-500" dirty="0">
                <a:solidFill>
                  <a:srgbClr val="FDD325"/>
                </a:solidFill>
                <a:latin typeface="Abadi" panose="020B0604020104020204" pitchFamily="34" charset="0"/>
              </a:rPr>
              <a:t> </a:t>
            </a:r>
            <a:r>
              <a:rPr lang="ko-KR" sz="5500" b="0" i="0" u="none" strike="noStrike" spc="-500" dirty="0">
                <a:solidFill>
                  <a:srgbClr val="FDD325"/>
                </a:solidFill>
                <a:latin typeface="Abadi" panose="020B0604020104020204" pitchFamily="34" charset="0"/>
                <a:ea typeface="S-Core Dream 6 Bold"/>
              </a:rPr>
              <a:t>실행</a:t>
            </a:r>
            <a:r>
              <a:rPr lang="en-US" sz="5500" b="0" i="0" u="none" strike="noStrike" spc="-500" dirty="0">
                <a:solidFill>
                  <a:srgbClr val="FDD325"/>
                </a:solidFill>
                <a:latin typeface="Abadi" panose="020B0604020104020204" pitchFamily="34" charset="0"/>
              </a:rPr>
              <a:t> </a:t>
            </a:r>
            <a:r>
              <a:rPr lang="ko-KR" sz="5500" b="0" i="0" u="none" strike="noStrike" spc="-500" dirty="0">
                <a:solidFill>
                  <a:srgbClr val="FDD325"/>
                </a:solidFill>
                <a:latin typeface="Abadi" panose="020B0604020104020204" pitchFamily="34" charset="0"/>
                <a:ea typeface="S-Core Dream 6 Bold"/>
              </a:rPr>
              <a:t>절차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39900" y="1727200"/>
            <a:ext cx="148209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5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  <a:ea typeface="S-Core Dream 4 Regular"/>
              </a:rPr>
              <a:t>앞서</a:t>
            </a:r>
            <a:r>
              <a:rPr lang="en-US" sz="25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ko-KR" sz="25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  <a:ea typeface="S-Core Dream 4 Regular"/>
              </a:rPr>
              <a:t>소개한</a:t>
            </a:r>
            <a:r>
              <a:rPr lang="en-US" sz="25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ko-KR" sz="25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  <a:ea typeface="S-Core Dream 4 Regular"/>
              </a:rPr>
              <a:t>음성</a:t>
            </a:r>
            <a:r>
              <a:rPr lang="en-US" sz="25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ko-KR" sz="25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  <a:ea typeface="S-Core Dream 4 Regular"/>
              </a:rPr>
              <a:t>분석</a:t>
            </a:r>
            <a:r>
              <a:rPr lang="en-US" sz="25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ko-KR" sz="25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  <a:ea typeface="S-Core Dream 4 Regular"/>
              </a:rPr>
              <a:t>프로세스를</a:t>
            </a:r>
            <a:r>
              <a:rPr lang="en-US" sz="25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ko-KR" sz="25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  <a:ea typeface="S-Core Dream 4 Regular"/>
              </a:rPr>
              <a:t>적용하여</a:t>
            </a:r>
            <a:r>
              <a:rPr lang="en-US" sz="25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</a:rPr>
              <a:t>, </a:t>
            </a:r>
            <a:r>
              <a:rPr lang="ko-KR" sz="25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  <a:ea typeface="S-Core Dream 4 Regular"/>
              </a:rPr>
              <a:t>사용자에게</a:t>
            </a:r>
            <a:r>
              <a:rPr lang="en-US" sz="25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ko-KR" sz="25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  <a:ea typeface="S-Core Dream 4 Regular"/>
              </a:rPr>
              <a:t>보이스피싱으로</a:t>
            </a:r>
            <a:r>
              <a:rPr lang="en-US" sz="25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ko-KR" sz="25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  <a:ea typeface="S-Core Dream 4 Regular"/>
              </a:rPr>
              <a:t>의심되는</a:t>
            </a:r>
            <a:r>
              <a:rPr lang="en-US" sz="25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</a:rPr>
              <a:t> </a:t>
            </a:r>
          </a:p>
          <a:p>
            <a:pPr lvl="0" algn="ctr">
              <a:lnSpc>
                <a:spcPct val="132800"/>
              </a:lnSpc>
            </a:pPr>
            <a:r>
              <a:rPr lang="ko-KR" sz="25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  <a:ea typeface="S-Core Dream 4 Regular"/>
              </a:rPr>
              <a:t>통화를</a:t>
            </a:r>
            <a:r>
              <a:rPr lang="en-US" sz="25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ko-KR" sz="25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  <a:ea typeface="S-Core Dream 4 Regular"/>
              </a:rPr>
              <a:t>실시간으로</a:t>
            </a:r>
            <a:r>
              <a:rPr lang="en-US" sz="25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ko-KR" sz="25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  <a:ea typeface="S-Core Dream 4 Regular"/>
              </a:rPr>
              <a:t>감지해</a:t>
            </a:r>
            <a:r>
              <a:rPr lang="en-US" sz="25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ko-KR" sz="25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  <a:ea typeface="S-Core Dream 4 Regular"/>
              </a:rPr>
              <a:t>경고성</a:t>
            </a:r>
            <a:r>
              <a:rPr lang="en-US" sz="25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ko-KR" sz="25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  <a:ea typeface="S-Core Dream 4 Regular"/>
              </a:rPr>
              <a:t>알람을</a:t>
            </a:r>
            <a:r>
              <a:rPr lang="en-US" sz="25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ko-KR" sz="25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  <a:ea typeface="S-Core Dream 4 Regular"/>
              </a:rPr>
              <a:t>보내주는</a:t>
            </a:r>
            <a:r>
              <a:rPr lang="en-US" sz="25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ko-KR" sz="25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  <a:ea typeface="S-Core Dream 4 Regular"/>
              </a:rPr>
              <a:t>서비스를</a:t>
            </a:r>
            <a:r>
              <a:rPr lang="en-US" sz="25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ko-KR" sz="25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  <a:ea typeface="S-Core Dream 4 Regular"/>
              </a:rPr>
              <a:t>제공한다</a:t>
            </a:r>
            <a:r>
              <a:rPr lang="en-US" sz="25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</a:rPr>
              <a:t>.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962400"/>
            <a:ext cx="3670300" cy="5562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962400"/>
            <a:ext cx="3670300" cy="139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16000" y="4470400"/>
            <a:ext cx="31496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3000" b="0" i="0" u="none" strike="noStrike" spc="-2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실시간</a:t>
            </a:r>
            <a:r>
              <a:rPr lang="en-US" sz="3000" b="0" i="0" u="none" strike="noStrike" spc="-200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3000" b="0" i="0" u="none" strike="noStrike" spc="-2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통화</a:t>
            </a:r>
            <a:r>
              <a:rPr lang="en-US" sz="3000" b="0" i="0" u="none" strike="noStrike" spc="-200" dirty="0">
                <a:solidFill>
                  <a:srgbClr val="000000"/>
                </a:solidFill>
                <a:latin typeface="Abadi" panose="020B0604020104020204" pitchFamily="34" charset="0"/>
              </a:rPr>
              <a:t> </a:t>
            </a:r>
          </a:p>
          <a:p>
            <a:pPr lvl="0" algn="ctr">
              <a:lnSpc>
                <a:spcPct val="107899"/>
              </a:lnSpc>
            </a:pPr>
            <a:r>
              <a:rPr lang="ko-KR" sz="3000" b="0" i="0" u="none" strike="noStrike" spc="-2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음성</a:t>
            </a:r>
            <a:r>
              <a:rPr lang="en-US" sz="3000" b="0" i="0" u="none" strike="noStrike" spc="-200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3000" b="0" i="0" u="none" strike="noStrike" spc="-2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감지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9800" y="5702300"/>
            <a:ext cx="3302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  <a:ea typeface="S-Core Dream 4 Regular"/>
              </a:rPr>
              <a:t>실시간</a:t>
            </a:r>
            <a:r>
              <a:rPr lang="en-US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ko-KR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  <a:ea typeface="S-Core Dream 4 Regular"/>
              </a:rPr>
              <a:t>보이스피싱</a:t>
            </a:r>
            <a:r>
              <a:rPr lang="en-US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ko-KR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  <a:ea typeface="S-Core Dream 4 Regular"/>
              </a:rPr>
              <a:t>음성을</a:t>
            </a:r>
            <a:r>
              <a:rPr lang="en-US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ko-KR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  <a:ea typeface="S-Core Dream 4 Regular"/>
              </a:rPr>
              <a:t>문맥</a:t>
            </a:r>
            <a:r>
              <a:rPr lang="en-US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</a:rPr>
              <a:t>, </a:t>
            </a:r>
            <a:r>
              <a:rPr lang="ko-KR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  <a:ea typeface="S-Core Dream 4 Regular"/>
              </a:rPr>
              <a:t>또는</a:t>
            </a:r>
          </a:p>
          <a:p>
            <a:pPr lvl="0" algn="ctr">
              <a:lnSpc>
                <a:spcPct val="124499"/>
              </a:lnSpc>
            </a:pPr>
            <a:r>
              <a:rPr lang="en-US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</a:rPr>
              <a:t> </a:t>
            </a:r>
            <a:r>
              <a:rPr lang="ko-KR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  <a:ea typeface="S-Core Dream 4 Regular"/>
              </a:rPr>
              <a:t>문장</a:t>
            </a:r>
            <a:r>
              <a:rPr lang="en-US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ko-KR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  <a:ea typeface="S-Core Dream 4 Regular"/>
              </a:rPr>
              <a:t>단위로</a:t>
            </a:r>
            <a:r>
              <a:rPr lang="en-US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ko-KR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  <a:ea typeface="S-Core Dream 4 Regular"/>
              </a:rPr>
              <a:t>파악하기</a:t>
            </a:r>
            <a:r>
              <a:rPr lang="en-US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ko-KR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  <a:ea typeface="S-Core Dream 4 Regular"/>
              </a:rPr>
              <a:t>위해</a:t>
            </a:r>
            <a:r>
              <a:rPr lang="en-US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</a:rPr>
              <a:t> 5</a:t>
            </a:r>
            <a:r>
              <a:rPr lang="ko-KR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  <a:ea typeface="S-Core Dream 4 Regular"/>
              </a:rPr>
              <a:t>초</a:t>
            </a:r>
            <a:r>
              <a:rPr lang="en-US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ko-KR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  <a:ea typeface="S-Core Dream 4 Regular"/>
              </a:rPr>
              <a:t>단위로</a:t>
            </a:r>
            <a:r>
              <a:rPr lang="en-US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ko-KR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  <a:ea typeface="S-Core Dream 4 Regular"/>
              </a:rPr>
              <a:t>저장한다</a:t>
            </a:r>
            <a:r>
              <a:rPr lang="en-US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</a:rPr>
              <a:t>. 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800" y="3962400"/>
            <a:ext cx="3670300" cy="5562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0800" y="3962400"/>
            <a:ext cx="3670300" cy="139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384800" y="4470400"/>
            <a:ext cx="3149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3000" b="0" i="0" u="none" strike="noStrike" spc="-200" dirty="0">
                <a:solidFill>
                  <a:srgbClr val="000000"/>
                </a:solidFill>
                <a:latin typeface="Abadi" panose="020B0604020104020204" pitchFamily="34" charset="0"/>
              </a:rPr>
              <a:t>STT(</a:t>
            </a:r>
            <a:r>
              <a:rPr lang="ko-KR" sz="3000" b="0" i="0" u="none" strike="noStrike" spc="-2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텍스트</a:t>
            </a:r>
            <a:r>
              <a:rPr lang="en-US" sz="3000" b="0" i="0" u="none" strike="noStrike" spc="-200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3000" b="0" i="0" u="none" strike="noStrike" spc="-2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변환</a:t>
            </a:r>
            <a:r>
              <a:rPr lang="en-US" sz="3000" b="0" i="0" u="none" strike="noStrike" spc="-200" dirty="0">
                <a:solidFill>
                  <a:srgbClr val="000000"/>
                </a:solidFill>
                <a:latin typeface="Abadi" panose="020B0604020104020204" pitchFamily="34" charset="0"/>
              </a:rPr>
              <a:t>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308600" y="5702300"/>
            <a:ext cx="3302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</a:rPr>
              <a:t>STT </a:t>
            </a:r>
            <a:r>
              <a:rPr lang="ko-KR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  <a:ea typeface="S-Core Dream 4 Regular"/>
              </a:rPr>
              <a:t>기법을</a:t>
            </a:r>
            <a:r>
              <a:rPr lang="en-US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ko-KR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  <a:ea typeface="S-Core Dream 4 Regular"/>
              </a:rPr>
              <a:t>활용하여</a:t>
            </a:r>
          </a:p>
          <a:p>
            <a:pPr lvl="0" algn="ctr">
              <a:lnSpc>
                <a:spcPct val="124499"/>
              </a:lnSpc>
            </a:pPr>
            <a:r>
              <a:rPr lang="ko-KR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  <a:ea typeface="S-Core Dream 4 Regular"/>
              </a:rPr>
              <a:t>텍스트로</a:t>
            </a:r>
            <a:r>
              <a:rPr lang="en-US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ko-KR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  <a:ea typeface="S-Core Dream 4 Regular"/>
              </a:rPr>
              <a:t>변환한다</a:t>
            </a:r>
            <a:r>
              <a:rPr lang="en-US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</a:rPr>
              <a:t>. </a:t>
            </a:r>
          </a:p>
          <a:p>
            <a:pPr lvl="0" algn="ctr">
              <a:lnSpc>
                <a:spcPct val="124499"/>
              </a:lnSpc>
            </a:pPr>
            <a:r>
              <a:rPr lang="en-US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</a:rPr>
              <a:t>
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900" y="3962400"/>
            <a:ext cx="3670300" cy="5562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6900" y="3962400"/>
            <a:ext cx="3670300" cy="139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9753600" y="4470400"/>
            <a:ext cx="31496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3000" b="0" i="0" u="none" strike="noStrike" spc="-2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보이스피싱</a:t>
            </a:r>
            <a:r>
              <a:rPr lang="en-US" sz="3000" b="0" i="0" u="none" strike="noStrike" spc="-200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3000" b="0" i="0" u="none" strike="noStrike" spc="-2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여부</a:t>
            </a:r>
          </a:p>
          <a:p>
            <a:pPr lvl="0" algn="ctr">
              <a:lnSpc>
                <a:spcPct val="107899"/>
              </a:lnSpc>
            </a:pPr>
            <a:r>
              <a:rPr lang="ko-KR" sz="3000" b="0" i="0" u="none" strike="noStrike" spc="-2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판단</a:t>
            </a:r>
            <a:r>
              <a:rPr lang="en-US" sz="3000" b="0" i="0" u="none" strike="noStrike" spc="-200" dirty="0">
                <a:solidFill>
                  <a:srgbClr val="000000"/>
                </a:solidFill>
                <a:latin typeface="Abadi" panose="020B0604020104020204" pitchFamily="34" charset="0"/>
              </a:rPr>
              <a:t> 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75800" y="5702300"/>
            <a:ext cx="35052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</a:rPr>
              <a:t> </a:t>
            </a:r>
            <a:r>
              <a:rPr lang="ko-KR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  <a:ea typeface="S-Core Dream 4 Regular"/>
              </a:rPr>
              <a:t>학습된</a:t>
            </a:r>
            <a:r>
              <a:rPr lang="en-US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</a:rPr>
              <a:t> AI</a:t>
            </a:r>
            <a:r>
              <a:rPr lang="ko-KR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  <a:ea typeface="S-Core Dream 4 Regular"/>
              </a:rPr>
              <a:t>모델에</a:t>
            </a:r>
            <a:r>
              <a:rPr lang="en-US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ko-KR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  <a:ea typeface="S-Core Dream 4 Regular"/>
              </a:rPr>
              <a:t>입력해</a:t>
            </a:r>
            <a:r>
              <a:rPr lang="en-US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</a:rPr>
              <a:t> </a:t>
            </a:r>
          </a:p>
          <a:p>
            <a:pPr lvl="0" algn="ctr">
              <a:lnSpc>
                <a:spcPct val="124499"/>
              </a:lnSpc>
            </a:pPr>
            <a:r>
              <a:rPr lang="ko-KR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  <a:ea typeface="S-Core Dream 4 Regular"/>
              </a:rPr>
              <a:t>보이스피싱</a:t>
            </a:r>
            <a:r>
              <a:rPr lang="en-US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ko-KR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  <a:ea typeface="S-Core Dream 4 Regular"/>
              </a:rPr>
              <a:t>여부를</a:t>
            </a:r>
            <a:r>
              <a:rPr lang="en-US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ko-KR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  <a:ea typeface="S-Core Dream 4 Regular"/>
              </a:rPr>
              <a:t>판별한다</a:t>
            </a:r>
            <a:r>
              <a:rPr lang="en-US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</a:rPr>
              <a:t>.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5700" y="3962400"/>
            <a:ext cx="3670300" cy="5562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55700" y="3962400"/>
            <a:ext cx="3670300" cy="139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4122400" y="4470400"/>
            <a:ext cx="31496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3000" b="0" i="0" u="none" strike="noStrike" spc="-200" dirty="0" err="1">
                <a:solidFill>
                  <a:srgbClr val="000000"/>
                </a:solidFill>
                <a:latin typeface="Abadi" panose="020B0604020104020204" pitchFamily="34" charset="0"/>
              </a:rPr>
              <a:t>TalkGUARD</a:t>
            </a:r>
            <a:r>
              <a:rPr lang="en-US" sz="3000" b="0" i="0" u="none" strike="noStrike" spc="-200" dirty="0">
                <a:solidFill>
                  <a:srgbClr val="000000"/>
                </a:solidFill>
                <a:latin typeface="Abadi" panose="020B0604020104020204" pitchFamily="34" charset="0"/>
              </a:rPr>
              <a:t> </a:t>
            </a:r>
          </a:p>
          <a:p>
            <a:pPr lvl="0" algn="ctr">
              <a:lnSpc>
                <a:spcPct val="107899"/>
              </a:lnSpc>
            </a:pPr>
            <a:r>
              <a:rPr lang="ko-KR" sz="3000" b="0" i="0" u="none" strike="noStrike" spc="-2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알림</a:t>
            </a:r>
            <a:r>
              <a:rPr lang="en-US" sz="3000" b="0" i="0" u="none" strike="noStrike" spc="-200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3000" b="0" i="0" u="none" strike="noStrike" spc="-2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서비스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033500" y="5702300"/>
            <a:ext cx="33020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  <a:ea typeface="S-Core Dream 4 Regular"/>
              </a:rPr>
              <a:t>판단에</a:t>
            </a:r>
            <a:r>
              <a:rPr lang="en-US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ko-KR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  <a:ea typeface="S-Core Dream 4 Regular"/>
              </a:rPr>
              <a:t>필요한</a:t>
            </a:r>
            <a:r>
              <a:rPr lang="en-US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ko-KR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  <a:ea typeface="S-Core Dream 4 Regular"/>
              </a:rPr>
              <a:t>충분한</a:t>
            </a:r>
            <a:r>
              <a:rPr lang="en-US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ko-KR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  <a:ea typeface="S-Core Dream 4 Regular"/>
              </a:rPr>
              <a:t>문장</a:t>
            </a:r>
            <a:r>
              <a:rPr lang="en-US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</a:rPr>
              <a:t>(5</a:t>
            </a:r>
            <a:r>
              <a:rPr lang="ko-KR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  <a:ea typeface="S-Core Dream 4 Regular"/>
              </a:rPr>
              <a:t>문장</a:t>
            </a:r>
            <a:r>
              <a:rPr lang="en-US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</a:rPr>
              <a:t>)</a:t>
            </a:r>
            <a:r>
              <a:rPr lang="ko-KR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  <a:ea typeface="S-Core Dream 4 Regular"/>
              </a:rPr>
              <a:t>을</a:t>
            </a:r>
            <a:r>
              <a:rPr lang="en-US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</a:rPr>
              <a:t> </a:t>
            </a:r>
          </a:p>
          <a:p>
            <a:pPr lvl="0" algn="ctr">
              <a:lnSpc>
                <a:spcPct val="124499"/>
              </a:lnSpc>
            </a:pPr>
            <a:r>
              <a:rPr lang="ko-KR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  <a:ea typeface="S-Core Dream 4 Regular"/>
              </a:rPr>
              <a:t>모은</a:t>
            </a:r>
            <a:r>
              <a:rPr lang="en-US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ko-KR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  <a:ea typeface="S-Core Dream 4 Regular"/>
              </a:rPr>
              <a:t>후</a:t>
            </a:r>
            <a:r>
              <a:rPr lang="en-US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</a:rPr>
              <a:t>, </a:t>
            </a:r>
            <a:r>
              <a:rPr lang="ko-KR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  <a:ea typeface="S-Core Dream 4 Regular"/>
              </a:rPr>
              <a:t>보이스피싱으로</a:t>
            </a:r>
            <a:r>
              <a:rPr lang="en-US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ko-KR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  <a:ea typeface="S-Core Dream 4 Regular"/>
              </a:rPr>
              <a:t>탐지된</a:t>
            </a:r>
            <a:r>
              <a:rPr lang="en-US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ko-KR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  <a:ea typeface="S-Core Dream 4 Regular"/>
              </a:rPr>
              <a:t>문장이</a:t>
            </a:r>
            <a:r>
              <a:rPr lang="en-US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ko-KR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  <a:ea typeface="S-Core Dream 4 Regular"/>
              </a:rPr>
              <a:t>전체의</a:t>
            </a:r>
            <a:r>
              <a:rPr lang="en-US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</a:rPr>
              <a:t> 50% </a:t>
            </a:r>
            <a:r>
              <a:rPr lang="ko-KR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  <a:ea typeface="S-Core Dream 4 Regular"/>
              </a:rPr>
              <a:t>이상일</a:t>
            </a:r>
            <a:r>
              <a:rPr lang="en-US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ko-KR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  <a:ea typeface="S-Core Dream 4 Regular"/>
              </a:rPr>
              <a:t>때</a:t>
            </a:r>
            <a:r>
              <a:rPr lang="en-US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</a:rPr>
              <a:t> </a:t>
            </a:r>
          </a:p>
          <a:p>
            <a:pPr lvl="0" algn="ctr">
              <a:lnSpc>
                <a:spcPct val="124499"/>
              </a:lnSpc>
            </a:pPr>
            <a:r>
              <a:rPr lang="ko-KR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  <a:ea typeface="S-Core Dream 4 Regular"/>
              </a:rPr>
              <a:t>사용자에게</a:t>
            </a:r>
            <a:r>
              <a:rPr lang="en-US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</a:rPr>
              <a:t>  </a:t>
            </a:r>
            <a:r>
              <a:rPr lang="ko-KR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  <a:ea typeface="S-Core Dream 4 Regular"/>
              </a:rPr>
              <a:t>경고</a:t>
            </a:r>
            <a:r>
              <a:rPr lang="en-US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ko-KR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  <a:ea typeface="S-Core Dream 4 Regular"/>
              </a:rPr>
              <a:t>알림을</a:t>
            </a:r>
            <a:r>
              <a:rPr lang="en-US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ko-KR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  <a:ea typeface="S-Core Dream 4 Regular"/>
              </a:rPr>
              <a:t>제공합니다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60500" y="7035800"/>
            <a:ext cx="2755900" cy="2489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0" y="7213600"/>
            <a:ext cx="3683000" cy="2298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30800" y="7226300"/>
            <a:ext cx="3683000" cy="2298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56900" y="7213600"/>
            <a:ext cx="11176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18288000" cy="5143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470400" y="762000"/>
            <a:ext cx="95758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500" b="0" i="0" u="none" strike="noStrike" spc="-700" dirty="0" err="1">
                <a:solidFill>
                  <a:srgbClr val="FFCD00"/>
                </a:solidFill>
                <a:latin typeface="Abadi" panose="020B0604020104020204" pitchFamily="34" charset="0"/>
                <a:ea typeface="S-Core Dream 6 Bold"/>
              </a:rPr>
              <a:t>Ｆｌａｓｋ</a:t>
            </a:r>
            <a:r>
              <a:rPr lang="ko-KR" altLang="en-US" sz="7500" b="0" i="0" u="none" strike="noStrike" spc="-700" dirty="0">
                <a:solidFill>
                  <a:srgbClr val="FFCD00"/>
                </a:solidFill>
                <a:latin typeface="Abadi" panose="020B0604020104020204" pitchFamily="34" charset="0"/>
                <a:ea typeface="S-Core Dream 6 Bold"/>
              </a:rPr>
              <a:t>　</a:t>
            </a:r>
            <a:r>
              <a:rPr lang="ko-KR" altLang="en-US" sz="7500" spc="-700" dirty="0">
                <a:solidFill>
                  <a:srgbClr val="FFCD00"/>
                </a:solidFill>
                <a:latin typeface="Abadi" panose="020B0604020104020204" pitchFamily="34" charset="0"/>
                <a:ea typeface="S-Core Dream 6 Bold"/>
              </a:rPr>
              <a:t>구현</a:t>
            </a:r>
            <a:r>
              <a:rPr lang="ko-KR" altLang="en-US" sz="7500" b="0" i="0" u="none" strike="noStrike" spc="-700" dirty="0">
                <a:solidFill>
                  <a:srgbClr val="FFCD00"/>
                </a:solidFill>
                <a:latin typeface="Abadi" panose="020B0604020104020204" pitchFamily="34" charset="0"/>
                <a:ea typeface="S-Core Dream 6 Bold"/>
              </a:rPr>
              <a:t>　</a:t>
            </a:r>
            <a:endParaRPr lang="ko-KR" sz="7500" b="0" i="0" u="none" strike="noStrike" spc="-700" dirty="0">
              <a:solidFill>
                <a:srgbClr val="FFCD00"/>
              </a:solidFill>
              <a:latin typeface="Abadi" panose="020B0604020104020204" pitchFamily="34" charset="0"/>
              <a:ea typeface="S-Core Dream 6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100" y="4356100"/>
            <a:ext cx="520700" cy="139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1100" y="7747000"/>
            <a:ext cx="1409700" cy="800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0" y="0"/>
            <a:ext cx="18288000" cy="2540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594100" y="863600"/>
            <a:ext cx="11099800" cy="104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900" b="0" i="0" u="none" strike="noStrike" spc="-500" dirty="0">
                <a:solidFill>
                  <a:srgbClr val="FDD325"/>
                </a:solidFill>
                <a:latin typeface="Abadi" panose="020B0604020104020204" pitchFamily="34" charset="0"/>
                <a:ea typeface="S-Core Dream 6 Bold"/>
              </a:rPr>
              <a:t>기대효과</a:t>
            </a:r>
            <a:r>
              <a:rPr lang="en-US" sz="5900" b="0" i="0" u="none" strike="noStrike" spc="-500" dirty="0">
                <a:solidFill>
                  <a:srgbClr val="FDD325"/>
                </a:solidFill>
                <a:latin typeface="Abadi" panose="020B0604020104020204" pitchFamily="34" charset="0"/>
              </a:rPr>
              <a:t> </a:t>
            </a:r>
            <a:r>
              <a:rPr lang="ko-KR" sz="5900" b="0" i="0" u="none" strike="noStrike" spc="-500" dirty="0">
                <a:solidFill>
                  <a:srgbClr val="FDD325"/>
                </a:solidFill>
                <a:latin typeface="Abadi" panose="020B0604020104020204" pitchFamily="34" charset="0"/>
                <a:ea typeface="S-Core Dream 6 Bold"/>
              </a:rPr>
              <a:t>및</a:t>
            </a:r>
            <a:r>
              <a:rPr lang="en-US" sz="5900" b="0" i="0" u="none" strike="noStrike" spc="-500" dirty="0">
                <a:solidFill>
                  <a:srgbClr val="FDD325"/>
                </a:solidFill>
                <a:latin typeface="Abadi" panose="020B0604020104020204" pitchFamily="34" charset="0"/>
              </a:rPr>
              <a:t> </a:t>
            </a:r>
            <a:r>
              <a:rPr lang="ko-KR" sz="5900" b="0" i="0" u="none" strike="noStrike" spc="-500" dirty="0">
                <a:solidFill>
                  <a:srgbClr val="FDD325"/>
                </a:solidFill>
                <a:latin typeface="Abadi" panose="020B0604020104020204" pitchFamily="34" charset="0"/>
                <a:ea typeface="S-Core Dream 6 Bold"/>
              </a:rPr>
              <a:t>파급력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0100" y="3505200"/>
            <a:ext cx="6172200" cy="5829300"/>
          </a:xfrm>
          <a:prstGeom prst="rect">
            <a:avLst/>
          </a:prstGeom>
          <a:effectLst>
            <a:outerShdw blurRad="169258" dist="134541" dir="20640000">
              <a:srgbClr val="000000">
                <a:alpha val="38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40000">
            <a:off x="10033000" y="6146800"/>
            <a:ext cx="2438400" cy="2438400"/>
          </a:xfrm>
          <a:prstGeom prst="rect">
            <a:avLst/>
          </a:prstGeom>
          <a:effectLst>
            <a:outerShdw blurRad="51897" dist="168948" dir="20580000">
              <a:srgbClr val="000000">
                <a:alpha val="55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540000"/>
            <a:ext cx="182880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71400" y="7569200"/>
            <a:ext cx="5118100" cy="1955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3144500" y="7797800"/>
            <a:ext cx="3759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S-Core Dream 5 Medium"/>
              </a:rPr>
              <a:t>사회적</a:t>
            </a:r>
            <a:r>
              <a:rPr lang="en-US" sz="2500" b="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S-Core Dream 5 Medium"/>
              </a:rPr>
              <a:t>비용</a:t>
            </a:r>
            <a:r>
              <a:rPr lang="en-US" sz="2500" b="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S-Core Dream 5 Medium"/>
              </a:rPr>
              <a:t>절감</a:t>
            </a:r>
            <a:r>
              <a:rPr lang="en-US" sz="2500" b="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!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10800000">
            <a:off x="3530600" y="6248400"/>
            <a:ext cx="2717800" cy="1117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6700" y="3949700"/>
            <a:ext cx="5880100" cy="27813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838200" y="4356100"/>
            <a:ext cx="4368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S-Core Dream 5 Medium"/>
              </a:rPr>
              <a:t>금융</a:t>
            </a:r>
            <a:r>
              <a:rPr lang="en-US" sz="3000" b="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S-Core Dream 5 Medium"/>
              </a:rPr>
              <a:t>범죄</a:t>
            </a:r>
            <a:r>
              <a:rPr lang="en-US" sz="3000" b="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S-Core Dream 5 Medium"/>
              </a:rPr>
              <a:t>선</a:t>
            </a:r>
            <a:r>
              <a:rPr lang="en-US" sz="3000" b="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S-Core Dream 5 Medium"/>
              </a:rPr>
              <a:t>예방</a:t>
            </a:r>
            <a:r>
              <a:rPr lang="en-US" sz="3000" b="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 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09600" y="5054600"/>
            <a:ext cx="51308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800" b="0" i="0" u="none" strike="noStrike" spc="-100" dirty="0">
                <a:solidFill>
                  <a:srgbClr val="231F20"/>
                </a:solidFill>
                <a:latin typeface="Abadi" panose="020B0604020104020204" pitchFamily="34" charset="0"/>
                <a:ea typeface="S-Core Dream 4 Regular"/>
              </a:rPr>
              <a:t>구제</a:t>
            </a:r>
            <a:r>
              <a:rPr lang="en-US" sz="1800" b="0" i="0" u="none" strike="noStrike" spc="-100" dirty="0">
                <a:solidFill>
                  <a:srgbClr val="231F20"/>
                </a:solidFill>
                <a:latin typeface="Abadi" panose="020B0604020104020204" pitchFamily="34" charset="0"/>
              </a:rPr>
              <a:t> </a:t>
            </a:r>
            <a:r>
              <a:rPr lang="ko-KR" sz="1800" b="0" i="0" u="none" strike="noStrike" spc="-100" dirty="0">
                <a:solidFill>
                  <a:srgbClr val="231F20"/>
                </a:solidFill>
                <a:latin typeface="Abadi" panose="020B0604020104020204" pitchFamily="34" charset="0"/>
                <a:ea typeface="S-Core Dream 4 Regular"/>
              </a:rPr>
              <a:t>방안이</a:t>
            </a:r>
            <a:r>
              <a:rPr lang="en-US" sz="1800" b="0" i="0" u="none" strike="noStrike" spc="-100" dirty="0">
                <a:solidFill>
                  <a:srgbClr val="231F20"/>
                </a:solidFill>
                <a:latin typeface="Abadi" panose="020B0604020104020204" pitchFamily="34" charset="0"/>
              </a:rPr>
              <a:t> </a:t>
            </a:r>
            <a:r>
              <a:rPr lang="ko-KR" sz="1800" b="0" i="0" u="none" strike="noStrike" spc="-100" dirty="0">
                <a:solidFill>
                  <a:srgbClr val="231F20"/>
                </a:solidFill>
                <a:latin typeface="Abadi" panose="020B0604020104020204" pitchFamily="34" charset="0"/>
                <a:ea typeface="S-Core Dream 4 Regular"/>
              </a:rPr>
              <a:t>미흡</a:t>
            </a:r>
            <a:r>
              <a:rPr lang="en-US" sz="1800" b="0" i="0" u="none" strike="noStrike" spc="-100" dirty="0">
                <a:solidFill>
                  <a:srgbClr val="231F20"/>
                </a:solidFill>
                <a:latin typeface="Abadi" panose="020B0604020104020204" pitchFamily="34" charset="0"/>
              </a:rPr>
              <a:t>, </a:t>
            </a:r>
            <a:r>
              <a:rPr lang="ko-KR" sz="1800" b="0" i="0" u="none" strike="noStrike" spc="-100" dirty="0">
                <a:solidFill>
                  <a:srgbClr val="231F20"/>
                </a:solidFill>
                <a:latin typeface="Abadi" panose="020B0604020104020204" pitchFamily="34" charset="0"/>
                <a:ea typeface="S-Core Dream 4 Regular"/>
              </a:rPr>
              <a:t>실질적으로</a:t>
            </a:r>
            <a:r>
              <a:rPr lang="en-US" sz="1800" b="0" i="0" u="none" strike="noStrike" spc="-100" dirty="0">
                <a:solidFill>
                  <a:srgbClr val="231F20"/>
                </a:solidFill>
                <a:latin typeface="Abadi" panose="020B0604020104020204" pitchFamily="34" charset="0"/>
              </a:rPr>
              <a:t> </a:t>
            </a:r>
            <a:r>
              <a:rPr lang="ko-KR" sz="1800" b="0" i="0" u="none" strike="noStrike" spc="-100" dirty="0">
                <a:solidFill>
                  <a:srgbClr val="231F20"/>
                </a:solidFill>
                <a:latin typeface="Abadi" panose="020B0604020104020204" pitchFamily="34" charset="0"/>
                <a:ea typeface="S-Core Dream 4 Regular"/>
              </a:rPr>
              <a:t>중요한</a:t>
            </a:r>
            <a:r>
              <a:rPr lang="en-US" sz="1800" b="0" i="0" u="none" strike="noStrike" spc="-100" dirty="0">
                <a:solidFill>
                  <a:srgbClr val="231F20"/>
                </a:solidFill>
                <a:latin typeface="Abadi" panose="020B0604020104020204" pitchFamily="34" charset="0"/>
              </a:rPr>
              <a:t> </a:t>
            </a:r>
            <a:r>
              <a:rPr lang="ko-KR" sz="1800" b="0" i="0" u="none" strike="noStrike" spc="-100" dirty="0">
                <a:solidFill>
                  <a:srgbClr val="231F20"/>
                </a:solidFill>
                <a:latin typeface="Abadi" panose="020B0604020104020204" pitchFamily="34" charset="0"/>
                <a:ea typeface="S-Core Dream 4 Regular"/>
              </a:rPr>
              <a:t>것은</a:t>
            </a:r>
            <a:r>
              <a:rPr lang="en-US" sz="1800" b="0" i="0" u="none" strike="noStrike" spc="-100" dirty="0">
                <a:solidFill>
                  <a:srgbClr val="231F20"/>
                </a:solidFill>
                <a:latin typeface="Abadi" panose="020B0604020104020204" pitchFamily="34" charset="0"/>
              </a:rPr>
              <a:t> </a:t>
            </a:r>
            <a:r>
              <a:rPr lang="ko-KR" sz="1800" b="0" i="0" u="none" strike="noStrike" spc="-100" dirty="0">
                <a:solidFill>
                  <a:srgbClr val="231F20"/>
                </a:solidFill>
                <a:latin typeface="Abadi" panose="020B0604020104020204" pitchFamily="34" charset="0"/>
                <a:ea typeface="S-Core Dream 4 Regular"/>
              </a:rPr>
              <a:t>예방</a:t>
            </a:r>
            <a:r>
              <a:rPr lang="en-US" sz="1800" b="0" i="0" u="none" strike="noStrike" spc="-100" dirty="0">
                <a:solidFill>
                  <a:srgbClr val="231F20"/>
                </a:solidFill>
                <a:latin typeface="Abadi" panose="020B0604020104020204" pitchFamily="34" charset="0"/>
              </a:rPr>
              <a:t>! </a:t>
            </a:r>
            <a:r>
              <a:rPr lang="en-US" sz="1800" b="0" i="0" u="none" strike="noStrike" spc="-100" dirty="0" err="1">
                <a:solidFill>
                  <a:srgbClr val="231F20"/>
                </a:solidFill>
                <a:latin typeface="Abadi" panose="020B0604020104020204" pitchFamily="34" charset="0"/>
              </a:rPr>
              <a:t>TalkGuard</a:t>
            </a:r>
            <a:r>
              <a:rPr lang="ko-KR" sz="1800" b="0" i="0" u="none" strike="noStrike" spc="-100" dirty="0">
                <a:solidFill>
                  <a:srgbClr val="231F20"/>
                </a:solidFill>
                <a:latin typeface="Abadi" panose="020B0604020104020204" pitchFamily="34" charset="0"/>
                <a:ea typeface="S-Core Dream 4 Regular"/>
              </a:rPr>
              <a:t>는</a:t>
            </a:r>
            <a:r>
              <a:rPr lang="en-US" sz="1800" b="0" i="0" u="none" strike="noStrike" spc="-100" dirty="0">
                <a:solidFill>
                  <a:srgbClr val="231F20"/>
                </a:solidFill>
                <a:latin typeface="Abadi" panose="020B0604020104020204" pitchFamily="34" charset="0"/>
              </a:rPr>
              <a:t> </a:t>
            </a:r>
            <a:r>
              <a:rPr lang="ko-KR" sz="1800" b="0" i="0" u="none" strike="noStrike" spc="-100" dirty="0">
                <a:solidFill>
                  <a:srgbClr val="231F20"/>
                </a:solidFill>
                <a:latin typeface="Abadi" panose="020B0604020104020204" pitchFamily="34" charset="0"/>
                <a:ea typeface="S-Core Dream 4 Regular"/>
              </a:rPr>
              <a:t>사용자들이</a:t>
            </a:r>
            <a:r>
              <a:rPr lang="en-US" sz="1800" b="0" i="0" u="none" strike="noStrike" spc="-100" dirty="0">
                <a:solidFill>
                  <a:srgbClr val="231F20"/>
                </a:solidFill>
                <a:latin typeface="Abadi" panose="020B0604020104020204" pitchFamily="34" charset="0"/>
              </a:rPr>
              <a:t> </a:t>
            </a:r>
            <a:r>
              <a:rPr lang="ko-KR" sz="1800" b="0" i="0" u="none" strike="noStrike" spc="-100" dirty="0">
                <a:solidFill>
                  <a:srgbClr val="231F20"/>
                </a:solidFill>
                <a:latin typeface="Abadi" panose="020B0604020104020204" pitchFamily="34" charset="0"/>
                <a:ea typeface="S-Core Dream 4 Regular"/>
              </a:rPr>
              <a:t>보이스피싱에</a:t>
            </a:r>
            <a:r>
              <a:rPr lang="en-US" sz="1800" b="0" i="0" u="none" strike="noStrike" spc="-100" dirty="0">
                <a:solidFill>
                  <a:srgbClr val="231F20"/>
                </a:solidFill>
                <a:latin typeface="Abadi" panose="020B0604020104020204" pitchFamily="34" charset="0"/>
              </a:rPr>
              <a:t> </a:t>
            </a:r>
            <a:r>
              <a:rPr lang="ko-KR" sz="1800" b="0" i="0" u="none" strike="noStrike" spc="-100" dirty="0">
                <a:solidFill>
                  <a:srgbClr val="231F20"/>
                </a:solidFill>
                <a:latin typeface="Abadi" panose="020B0604020104020204" pitchFamily="34" charset="0"/>
                <a:ea typeface="S-Core Dream 4 Regular"/>
              </a:rPr>
              <a:t>대한</a:t>
            </a:r>
            <a:r>
              <a:rPr lang="en-US" sz="1800" b="0" i="0" u="none" strike="noStrike" spc="-100" dirty="0">
                <a:solidFill>
                  <a:srgbClr val="231F20"/>
                </a:solidFill>
                <a:latin typeface="Abadi" panose="020B0604020104020204" pitchFamily="34" charset="0"/>
              </a:rPr>
              <a:t> 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 spc="-100" dirty="0">
                <a:solidFill>
                  <a:srgbClr val="231F20"/>
                </a:solidFill>
                <a:latin typeface="Abadi" panose="020B0604020104020204" pitchFamily="34" charset="0"/>
                <a:ea typeface="S-Core Dream 4 Regular"/>
              </a:rPr>
              <a:t>빠른</a:t>
            </a:r>
            <a:r>
              <a:rPr lang="en-US" sz="1800" b="0" i="0" u="none" strike="noStrike" spc="-100" dirty="0">
                <a:solidFill>
                  <a:srgbClr val="231F20"/>
                </a:solidFill>
                <a:latin typeface="Abadi" panose="020B0604020104020204" pitchFamily="34" charset="0"/>
              </a:rPr>
              <a:t> </a:t>
            </a:r>
            <a:r>
              <a:rPr lang="ko-KR" sz="1800" b="0" i="0" u="none" strike="noStrike" spc="-100" dirty="0">
                <a:solidFill>
                  <a:srgbClr val="231F20"/>
                </a:solidFill>
                <a:latin typeface="Abadi" panose="020B0604020104020204" pitchFamily="34" charset="0"/>
                <a:ea typeface="S-Core Dream 4 Regular"/>
              </a:rPr>
              <a:t>판단을</a:t>
            </a:r>
            <a:r>
              <a:rPr lang="en-US" sz="1800" b="0" i="0" u="none" strike="noStrike" spc="-100" dirty="0">
                <a:solidFill>
                  <a:srgbClr val="231F20"/>
                </a:solidFill>
                <a:latin typeface="Abadi" panose="020B0604020104020204" pitchFamily="34" charset="0"/>
              </a:rPr>
              <a:t> </a:t>
            </a:r>
            <a:r>
              <a:rPr lang="ko-KR" sz="1800" b="0" i="0" u="none" strike="noStrike" spc="-100" dirty="0">
                <a:solidFill>
                  <a:srgbClr val="231F20"/>
                </a:solidFill>
                <a:latin typeface="Abadi" panose="020B0604020104020204" pitchFamily="34" charset="0"/>
                <a:ea typeface="S-Core Dream 4 Regular"/>
              </a:rPr>
              <a:t>내릴</a:t>
            </a:r>
            <a:r>
              <a:rPr lang="en-US" sz="1800" b="0" i="0" u="none" strike="noStrike" spc="-100" dirty="0">
                <a:solidFill>
                  <a:srgbClr val="231F20"/>
                </a:solidFill>
                <a:latin typeface="Abadi" panose="020B0604020104020204" pitchFamily="34" charset="0"/>
              </a:rPr>
              <a:t> </a:t>
            </a:r>
            <a:r>
              <a:rPr lang="ko-KR" sz="1800" b="0" i="0" u="none" strike="noStrike" spc="-100" dirty="0">
                <a:solidFill>
                  <a:srgbClr val="231F20"/>
                </a:solidFill>
                <a:latin typeface="Abadi" panose="020B0604020104020204" pitchFamily="34" charset="0"/>
                <a:ea typeface="S-Core Dream 4 Regular"/>
              </a:rPr>
              <a:t>수</a:t>
            </a:r>
            <a:r>
              <a:rPr lang="en-US" sz="1800" b="0" i="0" u="none" strike="noStrike" spc="-100" dirty="0">
                <a:solidFill>
                  <a:srgbClr val="231F20"/>
                </a:solidFill>
                <a:latin typeface="Abadi" panose="020B0604020104020204" pitchFamily="34" charset="0"/>
              </a:rPr>
              <a:t> </a:t>
            </a:r>
            <a:r>
              <a:rPr lang="ko-KR" sz="1800" b="0" i="0" u="none" strike="noStrike" spc="-100" dirty="0">
                <a:solidFill>
                  <a:srgbClr val="231F20"/>
                </a:solidFill>
                <a:latin typeface="Abadi" panose="020B0604020104020204" pitchFamily="34" charset="0"/>
                <a:ea typeface="S-Core Dream 4 Regular"/>
              </a:rPr>
              <a:t>있도록</a:t>
            </a:r>
            <a:r>
              <a:rPr lang="en-US" sz="1800" b="0" i="0" u="none" strike="noStrike" spc="-100" dirty="0">
                <a:solidFill>
                  <a:srgbClr val="231F20"/>
                </a:solidFill>
                <a:latin typeface="Abadi" panose="020B0604020104020204" pitchFamily="34" charset="0"/>
              </a:rPr>
              <a:t>  </a:t>
            </a:r>
            <a:r>
              <a:rPr lang="ko-KR" sz="1800" b="0" i="0" u="none" strike="noStrike" spc="-100" dirty="0">
                <a:solidFill>
                  <a:srgbClr val="231F20"/>
                </a:solidFill>
                <a:latin typeface="Abadi" panose="020B0604020104020204" pitchFamily="34" charset="0"/>
                <a:ea typeface="S-Core Dream 4 Regular"/>
              </a:rPr>
              <a:t>도와줄</a:t>
            </a:r>
            <a:r>
              <a:rPr lang="en-US" sz="1800" b="0" i="0" u="none" strike="noStrike" spc="-100" dirty="0">
                <a:solidFill>
                  <a:srgbClr val="231F20"/>
                </a:solidFill>
                <a:latin typeface="Abadi" panose="020B0604020104020204" pitchFamily="34" charset="0"/>
              </a:rPr>
              <a:t> </a:t>
            </a:r>
            <a:r>
              <a:rPr lang="ko-KR" sz="1800" b="0" i="0" u="none" strike="noStrike" spc="-100" dirty="0">
                <a:solidFill>
                  <a:srgbClr val="231F20"/>
                </a:solidFill>
                <a:latin typeface="Abadi" panose="020B0604020104020204" pitchFamily="34" charset="0"/>
                <a:ea typeface="S-Core Dream 4 Regular"/>
              </a:rPr>
              <a:t>수</a:t>
            </a:r>
            <a:r>
              <a:rPr lang="en-US" sz="1800" b="0" i="0" u="none" strike="noStrike" spc="-100" dirty="0">
                <a:solidFill>
                  <a:srgbClr val="231F20"/>
                </a:solidFill>
                <a:latin typeface="Abadi" panose="020B0604020104020204" pitchFamily="34" charset="0"/>
              </a:rPr>
              <a:t> </a:t>
            </a:r>
            <a:r>
              <a:rPr lang="ko-KR" sz="1800" b="0" i="0" u="none" strike="noStrike" spc="-100" dirty="0">
                <a:solidFill>
                  <a:srgbClr val="231F20"/>
                </a:solidFill>
                <a:latin typeface="Abadi" panose="020B0604020104020204" pitchFamily="34" charset="0"/>
                <a:ea typeface="S-Core Dream 4 Regular"/>
              </a:rPr>
              <a:t>있다</a:t>
            </a:r>
            <a:r>
              <a:rPr lang="en-US" sz="1800" b="0" i="0" u="none" strike="noStrike" spc="-100" dirty="0">
                <a:solidFill>
                  <a:srgbClr val="231F20"/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738100" y="8280400"/>
            <a:ext cx="45466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800" b="0" i="0" u="none" strike="noStrike" spc="-100" dirty="0" err="1">
                <a:solidFill>
                  <a:srgbClr val="231F20"/>
                </a:solidFill>
                <a:latin typeface="Abadi" panose="020B0604020104020204" pitchFamily="34" charset="0"/>
                <a:ea typeface="S-Core Dream 4 Regular"/>
              </a:rPr>
              <a:t>금융사</a:t>
            </a:r>
            <a:r>
              <a:rPr lang="en-US" sz="1800" b="0" i="0" u="none" strike="noStrike" spc="-100" dirty="0">
                <a:solidFill>
                  <a:srgbClr val="231F20"/>
                </a:solidFill>
                <a:latin typeface="Abadi" panose="020B0604020104020204" pitchFamily="34" charset="0"/>
              </a:rPr>
              <a:t>, </a:t>
            </a:r>
            <a:r>
              <a:rPr lang="ko-KR" sz="1800" b="0" i="0" u="none" strike="noStrike" spc="-100" dirty="0">
                <a:solidFill>
                  <a:srgbClr val="231F20"/>
                </a:solidFill>
                <a:latin typeface="Abadi" panose="020B0604020104020204" pitchFamily="34" charset="0"/>
                <a:ea typeface="S-Core Dream 4 Regular"/>
              </a:rPr>
              <a:t>유관</a:t>
            </a:r>
            <a:r>
              <a:rPr lang="en-US" sz="1800" b="0" i="0" u="none" strike="noStrike" spc="-100" dirty="0">
                <a:solidFill>
                  <a:srgbClr val="231F20"/>
                </a:solidFill>
                <a:latin typeface="Abadi" panose="020B0604020104020204" pitchFamily="34" charset="0"/>
              </a:rPr>
              <a:t> </a:t>
            </a:r>
            <a:r>
              <a:rPr lang="ko-KR" sz="1800" b="0" i="0" u="none" strike="noStrike" spc="-100" dirty="0">
                <a:solidFill>
                  <a:srgbClr val="231F20"/>
                </a:solidFill>
                <a:latin typeface="Abadi" panose="020B0604020104020204" pitchFamily="34" charset="0"/>
                <a:ea typeface="S-Core Dream 4 Regular"/>
              </a:rPr>
              <a:t>기관</a:t>
            </a:r>
            <a:r>
              <a:rPr lang="en-US" sz="1800" b="0" i="0" u="none" strike="noStrike" spc="-100" dirty="0">
                <a:solidFill>
                  <a:srgbClr val="231F20"/>
                </a:solidFill>
                <a:latin typeface="Abadi" panose="020B0604020104020204" pitchFamily="34" charset="0"/>
              </a:rPr>
              <a:t> </a:t>
            </a:r>
            <a:r>
              <a:rPr lang="ko-KR" sz="1800" b="0" i="0" u="none" strike="noStrike" spc="-100" dirty="0">
                <a:solidFill>
                  <a:srgbClr val="231F20"/>
                </a:solidFill>
                <a:latin typeface="Abadi" panose="020B0604020104020204" pitchFamily="34" charset="0"/>
                <a:ea typeface="S-Core Dream 4 Regular"/>
              </a:rPr>
              <a:t>및</a:t>
            </a:r>
            <a:r>
              <a:rPr lang="en-US" sz="1800" b="0" i="0" u="none" strike="noStrike" spc="-100" dirty="0">
                <a:solidFill>
                  <a:srgbClr val="231F20"/>
                </a:solidFill>
                <a:latin typeface="Abadi" panose="020B0604020104020204" pitchFamily="34" charset="0"/>
              </a:rPr>
              <a:t> </a:t>
            </a:r>
            <a:r>
              <a:rPr lang="ko-KR" sz="1800" b="0" i="0" u="none" strike="noStrike" spc="-100" dirty="0">
                <a:solidFill>
                  <a:srgbClr val="231F20"/>
                </a:solidFill>
                <a:latin typeface="Abadi" panose="020B0604020104020204" pitchFamily="34" charset="0"/>
                <a:ea typeface="S-Core Dream 4 Regular"/>
              </a:rPr>
              <a:t>경찰</a:t>
            </a:r>
            <a:r>
              <a:rPr lang="en-US" sz="1800" b="0" i="0" u="none" strike="noStrike" spc="-100" dirty="0">
                <a:solidFill>
                  <a:srgbClr val="231F20"/>
                </a:solidFill>
                <a:latin typeface="Abadi" panose="020B0604020104020204" pitchFamily="34" charset="0"/>
              </a:rPr>
              <a:t> </a:t>
            </a:r>
            <a:r>
              <a:rPr lang="ko-KR" sz="1800" b="0" i="0" u="none" strike="noStrike" spc="-100" dirty="0">
                <a:solidFill>
                  <a:srgbClr val="231F20"/>
                </a:solidFill>
                <a:latin typeface="Abadi" panose="020B0604020104020204" pitchFamily="34" charset="0"/>
                <a:ea typeface="S-Core Dream 4 Regular"/>
              </a:rPr>
              <a:t>등</a:t>
            </a:r>
            <a:r>
              <a:rPr lang="en-US" sz="1800" b="0" i="0" u="none" strike="noStrike" spc="-100" dirty="0">
                <a:solidFill>
                  <a:srgbClr val="231F20"/>
                </a:solidFill>
                <a:latin typeface="Abadi" panose="020B0604020104020204" pitchFamily="34" charset="0"/>
              </a:rPr>
              <a:t> </a:t>
            </a:r>
          </a:p>
          <a:p>
            <a:pPr lvl="0" algn="ctr">
              <a:lnSpc>
                <a:spcPct val="132800"/>
              </a:lnSpc>
            </a:pPr>
            <a:r>
              <a:rPr lang="ko-KR" sz="1800" b="0" i="0" u="none" strike="noStrike" spc="-100" dirty="0">
                <a:solidFill>
                  <a:srgbClr val="231F20"/>
                </a:solidFill>
                <a:latin typeface="Abadi" panose="020B0604020104020204" pitchFamily="34" charset="0"/>
                <a:ea typeface="S-Core Dream 4 Regular"/>
              </a:rPr>
              <a:t>기관에서</a:t>
            </a:r>
            <a:r>
              <a:rPr lang="en-US" sz="1800" b="0" i="0" u="none" strike="noStrike" spc="-100" dirty="0">
                <a:solidFill>
                  <a:srgbClr val="231F20"/>
                </a:solidFill>
                <a:latin typeface="Abadi" panose="020B0604020104020204" pitchFamily="34" charset="0"/>
              </a:rPr>
              <a:t> </a:t>
            </a:r>
            <a:r>
              <a:rPr lang="ko-KR" sz="1800" b="0" i="0" u="none" strike="noStrike" spc="-100" dirty="0">
                <a:solidFill>
                  <a:srgbClr val="231F20"/>
                </a:solidFill>
                <a:latin typeface="Abadi" panose="020B0604020104020204" pitchFamily="34" charset="0"/>
                <a:ea typeface="S-Core Dream 4 Regular"/>
              </a:rPr>
              <a:t>사용되고</a:t>
            </a:r>
            <a:r>
              <a:rPr lang="en-US" sz="1800" b="0" i="0" u="none" strike="noStrike" spc="-100" dirty="0">
                <a:solidFill>
                  <a:srgbClr val="231F20"/>
                </a:solidFill>
                <a:latin typeface="Abadi" panose="020B0604020104020204" pitchFamily="34" charset="0"/>
              </a:rPr>
              <a:t> </a:t>
            </a:r>
            <a:r>
              <a:rPr lang="ko-KR" sz="1800" b="0" i="0" u="none" strike="noStrike" spc="-100" dirty="0">
                <a:solidFill>
                  <a:srgbClr val="231F20"/>
                </a:solidFill>
                <a:latin typeface="Abadi" panose="020B0604020104020204" pitchFamily="34" charset="0"/>
                <a:ea typeface="S-Core Dream 4 Regular"/>
              </a:rPr>
              <a:t>있는</a:t>
            </a:r>
            <a:r>
              <a:rPr lang="en-US" sz="1800" b="0" i="0" u="none" strike="noStrike" spc="-100" dirty="0">
                <a:solidFill>
                  <a:srgbClr val="231F20"/>
                </a:solidFill>
                <a:latin typeface="Abadi" panose="020B0604020104020204" pitchFamily="34" charset="0"/>
              </a:rPr>
              <a:t> </a:t>
            </a:r>
            <a:r>
              <a:rPr lang="ko-KR" sz="1800" b="0" i="0" u="none" strike="noStrike" spc="-100" dirty="0">
                <a:solidFill>
                  <a:srgbClr val="231F20"/>
                </a:solidFill>
                <a:latin typeface="Abadi" panose="020B0604020104020204" pitchFamily="34" charset="0"/>
                <a:ea typeface="S-Core Dream 4 Regular"/>
              </a:rPr>
              <a:t>자원을</a:t>
            </a:r>
            <a:r>
              <a:rPr lang="en-US" sz="1800" b="0" i="0" u="none" strike="noStrike" spc="-100" dirty="0">
                <a:solidFill>
                  <a:srgbClr val="231F20"/>
                </a:solidFill>
                <a:latin typeface="Abadi" panose="020B0604020104020204" pitchFamily="34" charset="0"/>
              </a:rPr>
              <a:t> </a:t>
            </a:r>
            <a:r>
              <a:rPr lang="ko-KR" sz="1800" b="0" i="0" u="none" strike="noStrike" spc="-100" dirty="0">
                <a:solidFill>
                  <a:srgbClr val="231F20"/>
                </a:solidFill>
                <a:latin typeface="Abadi" panose="020B0604020104020204" pitchFamily="34" charset="0"/>
                <a:ea typeface="S-Core Dream 4 Regular"/>
              </a:rPr>
              <a:t>절약할</a:t>
            </a:r>
            <a:r>
              <a:rPr lang="en-US" sz="1800" b="0" i="0" u="none" strike="noStrike" spc="-100" dirty="0">
                <a:solidFill>
                  <a:srgbClr val="231F20"/>
                </a:solidFill>
                <a:latin typeface="Abadi" panose="020B0604020104020204" pitchFamily="34" charset="0"/>
              </a:rPr>
              <a:t> </a:t>
            </a:r>
            <a:r>
              <a:rPr lang="ko-KR" sz="1800" b="0" i="0" u="none" strike="noStrike" spc="-100" dirty="0">
                <a:solidFill>
                  <a:srgbClr val="231F20"/>
                </a:solidFill>
                <a:latin typeface="Abadi" panose="020B0604020104020204" pitchFamily="34" charset="0"/>
                <a:ea typeface="S-Core Dream 4 Regular"/>
              </a:rPr>
              <a:t>수</a:t>
            </a:r>
            <a:r>
              <a:rPr lang="en-US" sz="1800" b="0" i="0" u="none" strike="noStrike" spc="-100" dirty="0">
                <a:solidFill>
                  <a:srgbClr val="231F20"/>
                </a:solidFill>
                <a:latin typeface="Abadi" panose="020B0604020104020204" pitchFamily="34" charset="0"/>
              </a:rPr>
              <a:t> </a:t>
            </a:r>
            <a:r>
              <a:rPr lang="ko-KR" sz="1800" b="0" i="0" u="none" strike="noStrike" spc="-100" dirty="0">
                <a:solidFill>
                  <a:srgbClr val="231F20"/>
                </a:solidFill>
                <a:latin typeface="Abadi" panose="020B0604020104020204" pitchFamily="34" charset="0"/>
                <a:ea typeface="S-Core Dream 4 Regular"/>
              </a:rPr>
              <a:t>있다</a:t>
            </a:r>
            <a:r>
              <a:rPr lang="en-US" sz="1800" b="0" i="0" u="none" strike="noStrike" spc="-100" dirty="0">
                <a:solidFill>
                  <a:srgbClr val="231F20"/>
                </a:solidFill>
                <a:latin typeface="Abadi" panose="020B0604020104020204" pitchFamily="34" charset="0"/>
              </a:rPr>
              <a:t>. 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94900" y="4533900"/>
            <a:ext cx="635000" cy="812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81900" y="6426200"/>
            <a:ext cx="965200" cy="1778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77500" y="7124700"/>
            <a:ext cx="1498600" cy="558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66300" y="4356100"/>
            <a:ext cx="596900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-342900" y="-863600"/>
            <a:ext cx="18973800" cy="11391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4953000" y="2501900"/>
            <a:ext cx="8382000" cy="6197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493000" y="4597400"/>
            <a:ext cx="6629400" cy="104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5900" b="0" i="0" u="none" strike="noStrike" spc="-300" dirty="0">
                <a:solidFill>
                  <a:srgbClr val="FFFFFF"/>
                </a:solidFill>
                <a:latin typeface="Abadi" panose="020B0604020104020204" pitchFamily="34" charset="0"/>
                <a:ea typeface="S-Core Dream 8 Heavy"/>
              </a:rPr>
              <a:t>감사합니다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417300" y="7937500"/>
            <a:ext cx="1968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5960"/>
              </a:lnSpc>
            </a:pPr>
            <a:r>
              <a:rPr lang="ko-KR" altLang="en-US" sz="2000" spc="-100" dirty="0" err="1">
                <a:solidFill>
                  <a:srgbClr val="FFFFFF"/>
                </a:solidFill>
                <a:latin typeface="Abadi" panose="020B0604020104020204" pitchFamily="34" charset="0"/>
                <a:ea typeface="S-Core Dream 6 Bold"/>
              </a:rPr>
              <a:t>황은혁</a:t>
            </a:r>
            <a:endParaRPr lang="ko-KR" sz="2000" b="0" i="0" u="none" strike="noStrike" spc="-100" dirty="0">
              <a:solidFill>
                <a:srgbClr val="FFFFFF"/>
              </a:solidFill>
              <a:latin typeface="Abadi" panose="020B0604020104020204" pitchFamily="34" charset="0"/>
              <a:ea typeface="S-Core Dream 6 Bold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0900" y="6527800"/>
            <a:ext cx="4864100" cy="127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623300" y="2006600"/>
            <a:ext cx="52451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8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</a:rPr>
              <a:t>01 </a:t>
            </a:r>
            <a:r>
              <a:rPr lang="ko-KR" sz="38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아이디어</a:t>
            </a:r>
            <a:r>
              <a:rPr lang="en-US" sz="38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38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배경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0100" y="0"/>
            <a:ext cx="86741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-203200" y="0"/>
            <a:ext cx="67945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921000" y="3937000"/>
            <a:ext cx="571500" cy="2425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578100" y="4025900"/>
            <a:ext cx="1358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700" b="0" i="0" u="none" strike="noStrike" spc="-400" dirty="0">
                <a:solidFill>
                  <a:srgbClr val="FDD325">
                    <a:alpha val="87059"/>
                  </a:srgbClr>
                </a:solidFill>
                <a:latin typeface="Abadi" panose="020B0604020104020204" pitchFamily="34" charset="0"/>
                <a:ea typeface="S-Core Dream 6 Bold"/>
              </a:rPr>
              <a:t>목차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54200" y="4902200"/>
            <a:ext cx="26797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400" b="0" i="0" u="none" strike="noStrike" spc="1400" dirty="0">
                <a:solidFill>
                  <a:srgbClr val="FDD325"/>
                </a:solidFill>
                <a:latin typeface="Abadi" panose="020B0604020104020204" pitchFamily="34" charset="0"/>
              </a:rPr>
              <a:t>INDEX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559800" y="3670300"/>
            <a:ext cx="51181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8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</a:rPr>
              <a:t>02 </a:t>
            </a:r>
            <a:r>
              <a:rPr lang="ko-KR" sz="38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아이디어</a:t>
            </a:r>
            <a:r>
              <a:rPr lang="en-US" sz="38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38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구체화</a:t>
            </a:r>
            <a:r>
              <a:rPr lang="en-US" sz="38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38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방안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585200" y="5321300"/>
            <a:ext cx="41529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8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</a:rPr>
              <a:t>03  </a:t>
            </a:r>
            <a:r>
              <a:rPr lang="ko-KR" altLang="en-US" sz="38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</a:rPr>
              <a:t>Ｆ</a:t>
            </a:r>
            <a:r>
              <a:rPr lang="ko-KR" altLang="en-US" sz="3800" spc="-400" dirty="0">
                <a:solidFill>
                  <a:srgbClr val="000000"/>
                </a:solidFill>
                <a:latin typeface="Abadi" panose="020B0604020104020204" pitchFamily="34" charset="0"/>
              </a:rPr>
              <a:t>ＬＡＳＫ　구현</a:t>
            </a:r>
            <a:r>
              <a:rPr lang="en-US" sz="38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</a:rPr>
              <a:t>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648700" y="6985000"/>
            <a:ext cx="53213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8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</a:rPr>
              <a:t>04 </a:t>
            </a:r>
            <a:r>
              <a:rPr lang="ko-KR" sz="38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활용</a:t>
            </a:r>
            <a:r>
              <a:rPr lang="en-US" sz="38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38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방안</a:t>
            </a:r>
            <a:r>
              <a:rPr lang="en-US" sz="38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38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및</a:t>
            </a:r>
            <a:r>
              <a:rPr lang="en-US" sz="38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38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파급효과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54200" y="0"/>
            <a:ext cx="2971800" cy="6997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1000"/>
          </a:blip>
          <a:stretch>
            <a:fillRect/>
          </a:stretch>
        </p:blipFill>
        <p:spPr>
          <a:xfrm>
            <a:off x="8623300" y="4368800"/>
            <a:ext cx="2692400" cy="876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84000"/>
          </a:blip>
          <a:stretch>
            <a:fillRect/>
          </a:stretch>
        </p:blipFill>
        <p:spPr>
          <a:xfrm>
            <a:off x="0" y="0"/>
            <a:ext cx="18288000" cy="3581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187700" y="901700"/>
            <a:ext cx="12509500" cy="172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200" b="0" i="0" u="none" strike="noStrike" spc="-400" dirty="0">
                <a:solidFill>
                  <a:srgbClr val="FDD325"/>
                </a:solidFill>
                <a:latin typeface="Abadi" panose="020B0604020104020204" pitchFamily="34" charset="0"/>
                <a:ea typeface="S-Core Dream 6 Bold"/>
              </a:rPr>
              <a:t>줄어들고</a:t>
            </a:r>
            <a:r>
              <a:rPr lang="en-US" sz="5200" b="0" i="0" u="none" strike="noStrike" spc="-400" dirty="0">
                <a:solidFill>
                  <a:srgbClr val="FDD325"/>
                </a:solidFill>
                <a:latin typeface="Abadi" panose="020B0604020104020204" pitchFamily="34" charset="0"/>
              </a:rPr>
              <a:t> </a:t>
            </a:r>
            <a:r>
              <a:rPr lang="ko-KR" sz="5200" b="0" i="0" u="none" strike="noStrike" spc="-400" dirty="0">
                <a:solidFill>
                  <a:srgbClr val="FDD325"/>
                </a:solidFill>
                <a:latin typeface="Abadi" panose="020B0604020104020204" pitchFamily="34" charset="0"/>
                <a:ea typeface="S-Core Dream 6 Bold"/>
              </a:rPr>
              <a:t>있다는</a:t>
            </a:r>
            <a:r>
              <a:rPr lang="en-US" sz="5200" b="0" i="0" u="none" strike="noStrike" spc="-400" dirty="0">
                <a:solidFill>
                  <a:srgbClr val="FDD325"/>
                </a:solidFill>
                <a:latin typeface="Abadi" panose="020B0604020104020204" pitchFamily="34" charset="0"/>
              </a:rPr>
              <a:t> </a:t>
            </a:r>
            <a:r>
              <a:rPr lang="ko-KR" sz="5200" b="0" i="0" u="none" strike="noStrike" spc="-400" dirty="0">
                <a:solidFill>
                  <a:srgbClr val="FDD325"/>
                </a:solidFill>
                <a:latin typeface="Abadi" panose="020B0604020104020204" pitchFamily="34" charset="0"/>
                <a:ea typeface="S-Core Dream 6 Bold"/>
              </a:rPr>
              <a:t>보이스피싱</a:t>
            </a:r>
            <a:r>
              <a:rPr lang="en-US" sz="5200" b="0" i="0" u="none" strike="noStrike" spc="-400" dirty="0">
                <a:solidFill>
                  <a:srgbClr val="FDD325"/>
                </a:solidFill>
                <a:latin typeface="Abadi" panose="020B0604020104020204" pitchFamily="34" charset="0"/>
              </a:rPr>
              <a:t> </a:t>
            </a:r>
            <a:r>
              <a:rPr lang="ko-KR" sz="5200" b="0" i="0" u="none" strike="noStrike" spc="-400" dirty="0">
                <a:solidFill>
                  <a:srgbClr val="FDD325"/>
                </a:solidFill>
                <a:latin typeface="Abadi" panose="020B0604020104020204" pitchFamily="34" charset="0"/>
                <a:ea typeface="S-Core Dream 6 Bold"/>
              </a:rPr>
              <a:t>발생</a:t>
            </a:r>
            <a:r>
              <a:rPr lang="en-US" sz="5200" b="0" i="0" u="none" strike="noStrike" spc="-400" dirty="0">
                <a:solidFill>
                  <a:srgbClr val="FDD325"/>
                </a:solidFill>
                <a:latin typeface="Abadi" panose="020B0604020104020204" pitchFamily="34" charset="0"/>
              </a:rPr>
              <a:t> </a:t>
            </a:r>
            <a:r>
              <a:rPr lang="ko-KR" sz="5200" b="0" i="0" u="none" strike="noStrike" spc="-400" dirty="0">
                <a:solidFill>
                  <a:srgbClr val="FDD325"/>
                </a:solidFill>
                <a:latin typeface="Abadi" panose="020B0604020104020204" pitchFamily="34" charset="0"/>
                <a:ea typeface="S-Core Dream 6 Bold"/>
              </a:rPr>
              <a:t>건수</a:t>
            </a:r>
            <a:r>
              <a:rPr lang="en-US" sz="5200" b="0" i="0" u="none" strike="noStrike" spc="-400" dirty="0">
                <a:solidFill>
                  <a:srgbClr val="FDD325"/>
                </a:solidFill>
                <a:latin typeface="Abadi" panose="020B0604020104020204" pitchFamily="34" charset="0"/>
              </a:rPr>
              <a:t>,</a:t>
            </a:r>
          </a:p>
          <a:p>
            <a:pPr lvl="0" algn="ctr">
              <a:lnSpc>
                <a:spcPct val="99600"/>
              </a:lnSpc>
            </a:pPr>
            <a:r>
              <a:rPr lang="ko-KR" sz="5200" b="0" i="0" u="none" strike="noStrike" spc="-400" dirty="0">
                <a:solidFill>
                  <a:srgbClr val="FDD325"/>
                </a:solidFill>
                <a:latin typeface="Abadi" panose="020B0604020104020204" pitchFamily="34" charset="0"/>
                <a:ea typeface="S-Core Dream 6 Bold"/>
              </a:rPr>
              <a:t>그러나</a:t>
            </a:r>
            <a:r>
              <a:rPr lang="en-US" sz="5200" b="0" i="0" u="none" strike="noStrike" spc="-400" dirty="0">
                <a:solidFill>
                  <a:srgbClr val="FDD325"/>
                </a:solidFill>
                <a:latin typeface="Abadi" panose="020B0604020104020204" pitchFamily="34" charset="0"/>
              </a:rPr>
              <a:t> </a:t>
            </a:r>
            <a:r>
              <a:rPr lang="ko-KR" sz="5200" b="0" i="0" u="none" strike="noStrike" spc="-400" dirty="0">
                <a:solidFill>
                  <a:srgbClr val="FDD325"/>
                </a:solidFill>
                <a:latin typeface="Abadi" panose="020B0604020104020204" pitchFamily="34" charset="0"/>
                <a:ea typeface="S-Core Dream 6 Bold"/>
              </a:rPr>
              <a:t>피해</a:t>
            </a:r>
            <a:r>
              <a:rPr lang="en-US" sz="5200" b="0" i="0" u="none" strike="noStrike" spc="-400" dirty="0">
                <a:solidFill>
                  <a:srgbClr val="FDD325"/>
                </a:solidFill>
                <a:latin typeface="Abadi" panose="020B0604020104020204" pitchFamily="34" charset="0"/>
              </a:rPr>
              <a:t> </a:t>
            </a:r>
            <a:r>
              <a:rPr lang="ko-KR" sz="5200" b="0" i="0" u="none" strike="noStrike" spc="-400" dirty="0">
                <a:solidFill>
                  <a:srgbClr val="FDD325"/>
                </a:solidFill>
                <a:latin typeface="Abadi" panose="020B0604020104020204" pitchFamily="34" charset="0"/>
                <a:ea typeface="S-Core Dream 6 Bold"/>
              </a:rPr>
              <a:t>금액은</a:t>
            </a:r>
            <a:r>
              <a:rPr lang="en-US" sz="5200" b="0" i="0" u="none" strike="noStrike" spc="-400" dirty="0">
                <a:solidFill>
                  <a:srgbClr val="FDD325"/>
                </a:solidFill>
                <a:latin typeface="Abadi" panose="020B0604020104020204" pitchFamily="34" charset="0"/>
              </a:rPr>
              <a:t>?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3149600"/>
            <a:ext cx="7937500" cy="6375400"/>
          </a:xfrm>
          <a:prstGeom prst="rect">
            <a:avLst/>
          </a:prstGeom>
          <a:effectLst>
            <a:outerShdw blurRad="403994" dist="342949" dir="3240000">
              <a:srgbClr val="000000">
                <a:alpha val="64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4368800"/>
            <a:ext cx="6172200" cy="4622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20800" y="3568700"/>
            <a:ext cx="65278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8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S-Core Dream 5 Medium"/>
              </a:rPr>
              <a:t>보이스피싱</a:t>
            </a:r>
            <a:r>
              <a:rPr lang="en-US" sz="3800" b="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38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S-Core Dream 5 Medium"/>
              </a:rPr>
              <a:t>피해</a:t>
            </a:r>
            <a:r>
              <a:rPr lang="en-US" sz="3800" b="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38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S-Core Dream 5 Medium"/>
              </a:rPr>
              <a:t>현황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64300" y="8394700"/>
            <a:ext cx="1092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Chilgok Gwon Anja" panose="020B0503020000020004" pitchFamily="18" charset="-127"/>
              </a:rPr>
              <a:t>출처</a:t>
            </a:r>
            <a:r>
              <a:rPr lang="en-US" sz="1600" b="0" i="0" u="none" strike="noStrike" dirty="0">
                <a:solidFill>
                  <a:srgbClr val="000000"/>
                </a:solidFill>
                <a:latin typeface="Chilgok Gwon Anja" panose="020B0503020000020004" pitchFamily="18" charset="-127"/>
              </a:rPr>
              <a:t>: </a:t>
            </a:r>
            <a:r>
              <a:rPr lang="ko-KR" sz="16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Chilgok Gwon Anja" panose="020B0503020000020004" pitchFamily="18" charset="-127"/>
              </a:rPr>
              <a:t>경찰청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29900" y="8064500"/>
            <a:ext cx="48768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800" b="0" i="0" u="none" strike="noStrike" spc="-100" dirty="0">
                <a:solidFill>
                  <a:srgbClr val="000000"/>
                </a:solidFill>
                <a:latin typeface="Abadi" panose="020B0604020104020204" pitchFamily="34" charset="0"/>
              </a:rPr>
              <a:t>10</a:t>
            </a:r>
            <a:r>
              <a:rPr lang="ko-KR" sz="1800" b="0" i="0" u="none" strike="noStrike" spc="-1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년간</a:t>
            </a:r>
            <a:r>
              <a:rPr lang="en-US" sz="1800" b="0" i="0" u="none" strike="noStrike" spc="-100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1800" b="0" i="0" u="none" strike="noStrike" spc="-100" dirty="0" err="1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온프레미스</a:t>
            </a:r>
            <a:r>
              <a:rPr lang="en-US" sz="1800" b="0" i="0" u="none" strike="noStrike" spc="-100" dirty="0">
                <a:solidFill>
                  <a:srgbClr val="000000"/>
                </a:solidFill>
                <a:latin typeface="Abadi" panose="020B0604020104020204" pitchFamily="34" charset="0"/>
              </a:rPr>
              <a:t> ➜ </a:t>
            </a:r>
            <a:r>
              <a:rPr lang="ko-KR" sz="1800" b="0" i="0" u="none" strike="noStrike" spc="-1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클라우드</a:t>
            </a:r>
            <a:r>
              <a:rPr lang="en-US" sz="1800" b="0" i="0" u="none" strike="noStrike" spc="-100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1800" b="0" i="0" u="none" strike="noStrike" spc="-1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서버</a:t>
            </a:r>
            <a:r>
              <a:rPr lang="en-US" sz="1800" b="0" i="0" u="none" strike="noStrike" spc="-100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1800" b="0" i="0" u="none" strike="noStrike" spc="-1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변경</a:t>
            </a:r>
            <a:r>
              <a:rPr lang="en-US" sz="1800" b="0" i="0" u="none" strike="noStrike" spc="-100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1800" b="0" i="0" u="none" strike="noStrike" spc="-1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기업</a:t>
            </a:r>
            <a:r>
              <a:rPr lang="en-US" sz="1800" b="0" i="0" u="none" strike="noStrike" spc="-100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1800" b="0" i="0" u="none" strike="noStrike" spc="-1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수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0400" y="3683000"/>
            <a:ext cx="2921000" cy="2921000"/>
          </a:xfrm>
          <a:prstGeom prst="rect">
            <a:avLst/>
          </a:prstGeom>
          <a:effectLst>
            <a:outerShdw blurRad="85006" dist="134840" dir="2700000">
              <a:srgbClr val="000000">
                <a:alpha val="38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6972300" y="4254500"/>
            <a:ext cx="3035300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ko-KR" sz="3300" b="0" i="0" u="none" strike="noStrike" spc="-3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약</a:t>
            </a:r>
          </a:p>
          <a:p>
            <a:pPr lvl="0" algn="ctr">
              <a:lnSpc>
                <a:spcPct val="105410"/>
              </a:lnSpc>
            </a:pPr>
            <a:r>
              <a:rPr lang="en-US" sz="4300" b="0" i="0" u="none" strike="noStrike" spc="-300" dirty="0">
                <a:solidFill>
                  <a:srgbClr val="000000"/>
                </a:solidFill>
                <a:latin typeface="Abadi" panose="020B0604020104020204" pitchFamily="34" charset="0"/>
              </a:rPr>
              <a:t>7700</a:t>
            </a:r>
            <a:r>
              <a:rPr lang="ko-KR" sz="4300" b="0" i="0" u="none" strike="noStrike" spc="-3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억대</a:t>
            </a:r>
            <a:r>
              <a:rPr lang="en-US" sz="4300" b="0" i="0" u="none" strike="noStrike" spc="-300" dirty="0">
                <a:solidFill>
                  <a:srgbClr val="000000"/>
                </a:solidFill>
                <a:latin typeface="Abadi" panose="020B0604020104020204" pitchFamily="34" charset="0"/>
              </a:rPr>
              <a:t> </a:t>
            </a:r>
          </a:p>
          <a:p>
            <a:pPr lvl="0" algn="ctr">
              <a:lnSpc>
                <a:spcPct val="105410"/>
              </a:lnSpc>
            </a:pPr>
            <a:r>
              <a:rPr lang="ko-KR" sz="3300" b="0" i="0" u="none" strike="noStrike" spc="-3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규모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0100" y="4432300"/>
            <a:ext cx="5473700" cy="3594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873500" y="8953500"/>
            <a:ext cx="2336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700" b="1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Chilgok Gwon Anja" panose="020B0503020000020004" pitchFamily="18" charset="-127"/>
              </a:rPr>
              <a:t>피해액</a:t>
            </a:r>
            <a:r>
              <a:rPr lang="en-US" sz="1700" b="1" i="0" u="none" strike="noStrike" dirty="0">
                <a:solidFill>
                  <a:srgbClr val="000000"/>
                </a:solidFill>
                <a:latin typeface="Chilgok Gwon Anja" panose="020B0503020000020004" pitchFamily="18" charset="-127"/>
              </a:rPr>
              <a:t>(</a:t>
            </a:r>
            <a:r>
              <a:rPr lang="ko-KR" sz="1700" b="1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Chilgok Gwon Anja" panose="020B0503020000020004" pitchFamily="18" charset="-127"/>
              </a:rPr>
              <a:t>단위</a:t>
            </a:r>
            <a:r>
              <a:rPr lang="en-US" sz="1700" b="1" i="0" u="none" strike="noStrike" dirty="0">
                <a:solidFill>
                  <a:srgbClr val="000000"/>
                </a:solidFill>
                <a:latin typeface="Chilgok Gwon Anja" panose="020B0503020000020004" pitchFamily="18" charset="-127"/>
              </a:rPr>
              <a:t>: </a:t>
            </a:r>
            <a:r>
              <a:rPr lang="ko-KR" sz="1700" b="1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Chilgok Gwon Anja" panose="020B0503020000020004" pitchFamily="18" charset="-127"/>
              </a:rPr>
              <a:t>억</a:t>
            </a:r>
            <a:r>
              <a:rPr lang="en-US" sz="1700" b="1" i="0" u="none" strike="noStrike" dirty="0">
                <a:solidFill>
                  <a:srgbClr val="000000"/>
                </a:solidFill>
                <a:latin typeface="Chilgok Gwon Anja" panose="020B0503020000020004" pitchFamily="18" charset="-127"/>
              </a:rPr>
              <a:t>)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1300" y="8991600"/>
            <a:ext cx="228600" cy="2286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655300" y="5448300"/>
            <a:ext cx="12496800" cy="217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5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발생</a:t>
            </a:r>
            <a:r>
              <a:rPr lang="en-US" sz="45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45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건수와는</a:t>
            </a:r>
            <a:r>
              <a:rPr lang="en-US" sz="45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45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반대로</a:t>
            </a:r>
            <a:r>
              <a:rPr lang="en-US" sz="45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</a:rPr>
              <a:t>,</a:t>
            </a:r>
          </a:p>
          <a:p>
            <a:pPr lvl="0" algn="l">
              <a:lnSpc>
                <a:spcPct val="99600"/>
              </a:lnSpc>
            </a:pPr>
            <a:r>
              <a:rPr lang="ko-KR" sz="45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피해</a:t>
            </a:r>
            <a:r>
              <a:rPr lang="en-US" sz="45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45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금액은</a:t>
            </a:r>
            <a:r>
              <a:rPr lang="en-US" sz="45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45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계속해서</a:t>
            </a:r>
            <a:r>
              <a:rPr lang="en-US" sz="45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45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증가하고</a:t>
            </a:r>
            <a:r>
              <a:rPr lang="en-US" sz="45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45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있는</a:t>
            </a:r>
            <a:r>
              <a:rPr lang="en-US" sz="45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45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추세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990600" y="0"/>
            <a:ext cx="19278600" cy="10287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4508500" y="4305300"/>
            <a:ext cx="9639300" cy="163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 dirty="0">
                <a:solidFill>
                  <a:srgbClr val="FFFFFF"/>
                </a:solidFill>
                <a:latin typeface="Abadi" panose="020B0604020104020204" pitchFamily="34" charset="0"/>
                <a:ea typeface="S-Core Dream 6 Bold"/>
              </a:rPr>
              <a:t>보이스피싱</a:t>
            </a:r>
            <a:r>
              <a:rPr lang="en-US" sz="5000" b="0" i="0" u="none" strike="noStrike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ko-KR" sz="5000" b="0" i="0" u="none" strike="noStrike" dirty="0">
                <a:solidFill>
                  <a:srgbClr val="FFFFFF"/>
                </a:solidFill>
                <a:latin typeface="Abadi" panose="020B0604020104020204" pitchFamily="34" charset="0"/>
                <a:ea typeface="S-Core Dream 6 Bold"/>
              </a:rPr>
              <a:t>피해자는</a:t>
            </a:r>
            <a:r>
              <a:rPr lang="en-US" sz="5000" b="0" i="0" u="none" strike="noStrike" dirty="0">
                <a:solidFill>
                  <a:srgbClr val="FFFFFF"/>
                </a:solidFill>
                <a:latin typeface="Abadi" panose="020B0604020104020204" pitchFamily="34" charset="0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5000" b="0" i="0" u="none" strike="noStrike" dirty="0">
                <a:solidFill>
                  <a:srgbClr val="FFFFFF"/>
                </a:solidFill>
                <a:latin typeface="Abadi" panose="020B0604020104020204" pitchFamily="34" charset="0"/>
                <a:ea typeface="S-Core Dream 6 Bold"/>
              </a:rPr>
              <a:t>대부분</a:t>
            </a:r>
            <a:r>
              <a:rPr lang="en-US" sz="5000" b="0" i="0" u="none" strike="noStrike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ko-KR" sz="5000" b="0" i="0" u="none" strike="noStrike" dirty="0">
                <a:solidFill>
                  <a:srgbClr val="FDD325"/>
                </a:solidFill>
                <a:latin typeface="Abadi" panose="020B0604020104020204" pitchFamily="34" charset="0"/>
                <a:ea typeface="S-Core Dream 6 Bold"/>
              </a:rPr>
              <a:t>고령층</a:t>
            </a:r>
            <a:r>
              <a:rPr lang="ko-KR" sz="5000" b="0" i="0" u="none" strike="noStrike" dirty="0">
                <a:solidFill>
                  <a:srgbClr val="FFFFFF"/>
                </a:solidFill>
                <a:latin typeface="Abadi" panose="020B0604020104020204" pitchFamily="34" charset="0"/>
                <a:ea typeface="S-Core Dream 6 Bold"/>
              </a:rPr>
              <a:t>이다</a:t>
            </a:r>
            <a:r>
              <a:rPr lang="en-US" sz="5000" b="0" i="0" u="none" strike="noStrike" dirty="0">
                <a:solidFill>
                  <a:srgbClr val="FFFFFF"/>
                </a:solidFill>
                <a:latin typeface="Abadi" panose="020B0604020104020204" pitchFamily="34" charset="0"/>
              </a:rPr>
              <a:t>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4000"/>
          </a:blip>
          <a:stretch>
            <a:fillRect/>
          </a:stretch>
        </p:blipFill>
        <p:spPr>
          <a:xfrm>
            <a:off x="0" y="0"/>
            <a:ext cx="18288000" cy="3251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162300" y="901700"/>
            <a:ext cx="12509500" cy="171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200" b="0" i="0" u="none" strike="noStrike" spc="-500" dirty="0">
                <a:solidFill>
                  <a:srgbClr val="FDD325"/>
                </a:solidFill>
                <a:latin typeface="Abadi" panose="020B0604020104020204" pitchFamily="34" charset="0"/>
                <a:ea typeface="S-Core Dream 6 Bold"/>
              </a:rPr>
              <a:t>고령층이</a:t>
            </a:r>
            <a:r>
              <a:rPr lang="en-US" sz="5200" b="0" i="0" u="none" strike="noStrike" spc="-500" dirty="0">
                <a:solidFill>
                  <a:srgbClr val="FDD325"/>
                </a:solidFill>
                <a:latin typeface="Abadi" panose="020B0604020104020204" pitchFamily="34" charset="0"/>
              </a:rPr>
              <a:t> </a:t>
            </a:r>
            <a:r>
              <a:rPr lang="ko-KR" sz="5200" b="0" i="0" u="none" strike="noStrike" spc="-500" dirty="0">
                <a:solidFill>
                  <a:srgbClr val="FDD325"/>
                </a:solidFill>
                <a:latin typeface="Abadi" panose="020B0604020104020204" pitchFamily="34" charset="0"/>
                <a:ea typeface="S-Core Dream 6 Bold"/>
              </a:rPr>
              <a:t>주</a:t>
            </a:r>
            <a:r>
              <a:rPr lang="en-US" sz="5200" b="0" i="0" u="none" strike="noStrike" spc="-500" dirty="0">
                <a:solidFill>
                  <a:srgbClr val="FDD325"/>
                </a:solidFill>
                <a:latin typeface="Abadi" panose="020B0604020104020204" pitchFamily="34" charset="0"/>
              </a:rPr>
              <a:t> </a:t>
            </a:r>
            <a:r>
              <a:rPr lang="ko-KR" sz="5200" b="0" i="0" u="none" strike="noStrike" spc="-500" dirty="0">
                <a:solidFill>
                  <a:srgbClr val="FDD325"/>
                </a:solidFill>
                <a:latin typeface="Abadi" panose="020B0604020104020204" pitchFamily="34" charset="0"/>
                <a:ea typeface="S-Core Dream 6 Bold"/>
              </a:rPr>
              <a:t>피해자라는</a:t>
            </a:r>
            <a:r>
              <a:rPr lang="en-US" sz="5200" b="0" i="0" u="none" strike="noStrike" spc="-500" dirty="0">
                <a:solidFill>
                  <a:srgbClr val="FDD325"/>
                </a:solidFill>
                <a:latin typeface="Abadi" panose="020B0604020104020204" pitchFamily="34" charset="0"/>
              </a:rPr>
              <a:t> </a:t>
            </a:r>
            <a:r>
              <a:rPr lang="ko-KR" sz="5200" b="0" i="0" u="none" strike="noStrike" spc="-500" dirty="0">
                <a:solidFill>
                  <a:srgbClr val="FDD325"/>
                </a:solidFill>
                <a:latin typeface="Abadi" panose="020B0604020104020204" pitchFamily="34" charset="0"/>
                <a:ea typeface="S-Core Dream 6 Bold"/>
              </a:rPr>
              <a:t>고정관념</a:t>
            </a:r>
            <a:r>
              <a:rPr lang="en-US" sz="5200" b="0" i="0" u="none" strike="noStrike" spc="-500" dirty="0">
                <a:solidFill>
                  <a:srgbClr val="FDD325"/>
                </a:solidFill>
                <a:latin typeface="Abadi" panose="020B0604020104020204" pitchFamily="34" charset="0"/>
              </a:rPr>
              <a:t>, </a:t>
            </a:r>
          </a:p>
          <a:p>
            <a:pPr lvl="0" algn="ctr">
              <a:lnSpc>
                <a:spcPct val="99600"/>
              </a:lnSpc>
            </a:pPr>
            <a:r>
              <a:rPr lang="ko-KR" sz="5200" b="0" i="0" u="none" strike="noStrike" spc="-500" dirty="0">
                <a:solidFill>
                  <a:srgbClr val="FDD325"/>
                </a:solidFill>
                <a:latin typeface="Abadi" panose="020B0604020104020204" pitchFamily="34" charset="0"/>
                <a:ea typeface="S-Core Dream 6 Bold"/>
              </a:rPr>
              <a:t>실상은</a:t>
            </a:r>
            <a:r>
              <a:rPr lang="en-US" sz="5200" b="0" i="0" u="none" strike="noStrike" spc="-500" dirty="0">
                <a:solidFill>
                  <a:srgbClr val="FDD325"/>
                </a:solidFill>
                <a:latin typeface="Abadi" panose="020B0604020104020204" pitchFamily="34" charset="0"/>
              </a:rPr>
              <a:t> </a:t>
            </a:r>
            <a:r>
              <a:rPr lang="ko-KR" sz="5200" b="0" i="0" u="none" strike="noStrike" spc="-500" dirty="0">
                <a:solidFill>
                  <a:srgbClr val="FDD325"/>
                </a:solidFill>
                <a:latin typeface="Abadi" panose="020B0604020104020204" pitchFamily="34" charset="0"/>
                <a:ea typeface="S-Core Dream 6 Bold"/>
              </a:rPr>
              <a:t>피해자</a:t>
            </a:r>
            <a:r>
              <a:rPr lang="en-US" sz="5200" b="0" i="0" u="none" strike="noStrike" spc="-500" dirty="0">
                <a:solidFill>
                  <a:srgbClr val="FDD325"/>
                </a:solidFill>
                <a:latin typeface="Abadi" panose="020B0604020104020204" pitchFamily="34" charset="0"/>
              </a:rPr>
              <a:t> </a:t>
            </a:r>
            <a:r>
              <a:rPr lang="ko-KR" sz="5200" b="0" i="0" u="none" strike="noStrike" spc="-500" dirty="0">
                <a:solidFill>
                  <a:srgbClr val="FDD325"/>
                </a:solidFill>
                <a:latin typeface="Abadi" panose="020B0604020104020204" pitchFamily="34" charset="0"/>
                <a:ea typeface="S-Core Dream 6 Bold"/>
              </a:rPr>
              <a:t>분포</a:t>
            </a:r>
            <a:r>
              <a:rPr lang="en-US" sz="5200" b="0" i="0" u="none" strike="noStrike" spc="-500" dirty="0">
                <a:solidFill>
                  <a:srgbClr val="FDD325"/>
                </a:solidFill>
                <a:latin typeface="Abadi" panose="020B0604020104020204" pitchFamily="34" charset="0"/>
              </a:rPr>
              <a:t> </a:t>
            </a:r>
            <a:r>
              <a:rPr lang="ko-KR" sz="5200" b="0" i="0" u="none" strike="noStrike" spc="-500" dirty="0">
                <a:solidFill>
                  <a:srgbClr val="FDD325"/>
                </a:solidFill>
                <a:latin typeface="Abadi" panose="020B0604020104020204" pitchFamily="34" charset="0"/>
                <a:ea typeface="S-Core Dream 6 Bold"/>
              </a:rPr>
              <a:t>또한</a:t>
            </a:r>
            <a:r>
              <a:rPr lang="en-US" sz="5200" b="0" i="0" u="none" strike="noStrike" spc="-500" dirty="0">
                <a:solidFill>
                  <a:srgbClr val="FDD325"/>
                </a:solidFill>
                <a:latin typeface="Abadi" panose="020B0604020104020204" pitchFamily="34" charset="0"/>
              </a:rPr>
              <a:t> </a:t>
            </a:r>
            <a:r>
              <a:rPr lang="ko-KR" sz="5200" b="0" i="0" u="none" strike="noStrike" spc="-500" dirty="0">
                <a:solidFill>
                  <a:srgbClr val="FDD325"/>
                </a:solidFill>
                <a:latin typeface="Abadi" panose="020B0604020104020204" pitchFamily="34" charset="0"/>
                <a:ea typeface="S-Core Dream 6 Bold"/>
              </a:rPr>
              <a:t>다양하다</a:t>
            </a:r>
            <a:r>
              <a:rPr lang="en-US" sz="5200" b="0" i="0" u="none" strike="noStrike" spc="-500" dirty="0">
                <a:solidFill>
                  <a:srgbClr val="FDD325"/>
                </a:solidFill>
                <a:latin typeface="Abadi" panose="020B0604020104020204" pitchFamily="34" charset="0"/>
              </a:rPr>
              <a:t>!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4140200"/>
            <a:ext cx="7620000" cy="528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0" y="4368800"/>
            <a:ext cx="5118100" cy="812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>
            <a:off x="7543800" y="4699000"/>
            <a:ext cx="2730500" cy="2730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340600" y="6223000"/>
            <a:ext cx="31496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ko-KR" sz="4700" b="0" i="0" u="none" strike="noStrike" spc="-400" dirty="0">
                <a:solidFill>
                  <a:srgbClr val="6DEDB6"/>
                </a:solidFill>
                <a:latin typeface="Abadi" panose="020B0604020104020204" pitchFamily="34" charset="0"/>
                <a:ea typeface="S-Core Dream 6 Bold"/>
              </a:rPr>
              <a:t>약</a:t>
            </a:r>
            <a:r>
              <a:rPr lang="en-US" sz="4700" b="0" i="0" u="none" strike="noStrike" spc="-400" dirty="0">
                <a:solidFill>
                  <a:srgbClr val="6DEDB6"/>
                </a:solidFill>
                <a:latin typeface="Abadi" panose="020B0604020104020204" pitchFamily="34" charset="0"/>
              </a:rPr>
              <a:t> 30%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16200" y="5727700"/>
            <a:ext cx="2247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en-US" sz="3400" b="0" i="0" u="none" strike="noStrike" spc="-300" dirty="0">
                <a:solidFill>
                  <a:srgbClr val="000000"/>
                </a:solidFill>
                <a:latin typeface="Abadi" panose="020B0604020104020204" pitchFamily="34" charset="0"/>
              </a:rPr>
              <a:t>2023</a:t>
            </a:r>
            <a:r>
              <a:rPr lang="ko-KR" sz="3400" b="0" i="0" u="none" strike="noStrike" spc="-3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년</a:t>
            </a:r>
          </a:p>
          <a:p>
            <a:pPr lvl="0" algn="ctr">
              <a:lnSpc>
                <a:spcPct val="105410"/>
              </a:lnSpc>
            </a:pPr>
            <a:r>
              <a:rPr lang="ko-KR" sz="3400" b="0" i="0" u="none" strike="noStrike" spc="-3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피해자</a:t>
            </a:r>
            <a:r>
              <a:rPr lang="en-US" sz="3400" b="0" i="0" u="none" strike="noStrike" spc="-300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3400" b="0" i="0" u="none" strike="noStrike" spc="-3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통계</a:t>
            </a:r>
            <a:r>
              <a:rPr lang="en-US" sz="3400" b="0" i="0" u="none" strike="noStrike" spc="-300" dirty="0">
                <a:solidFill>
                  <a:srgbClr val="000000"/>
                </a:solidFill>
                <a:latin typeface="Abadi" panose="020B0604020104020204" pitchFamily="34" charset="0"/>
              </a:rPr>
              <a:t> 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388600" y="5511800"/>
            <a:ext cx="68580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노년층</a:t>
            </a:r>
            <a:r>
              <a:rPr lang="en-US" sz="3000" b="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뿐만</a:t>
            </a:r>
            <a:r>
              <a:rPr lang="en-US" sz="3000" b="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아니라</a:t>
            </a:r>
            <a:r>
              <a:rPr lang="en-US" sz="3000" b="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 30</a:t>
            </a:r>
            <a:r>
              <a:rPr lang="ko-KR" sz="30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대</a:t>
            </a:r>
            <a:r>
              <a:rPr lang="en-US" sz="3000" b="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이하의</a:t>
            </a:r>
            <a:r>
              <a:rPr lang="en-US" sz="3000" b="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청년층</a:t>
            </a:r>
            <a:r>
              <a:rPr lang="en-US" sz="3000" b="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, 40</a:t>
            </a:r>
            <a:r>
              <a:rPr lang="ko-KR" sz="30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대</a:t>
            </a:r>
            <a:r>
              <a:rPr lang="en-US" sz="3000" b="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및</a:t>
            </a:r>
            <a:r>
              <a:rPr lang="en-US" sz="3000" b="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 50</a:t>
            </a:r>
            <a:r>
              <a:rPr lang="ko-KR" sz="30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대</a:t>
            </a:r>
            <a:r>
              <a:rPr lang="en-US" sz="3000" b="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중장년층의</a:t>
            </a:r>
          </a:p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 </a:t>
            </a:r>
            <a:r>
              <a:rPr lang="ko-KR" sz="30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넓은</a:t>
            </a:r>
            <a:r>
              <a:rPr lang="en-US" sz="3000" b="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피해범위를</a:t>
            </a:r>
            <a:r>
              <a:rPr lang="en-US" sz="3000" b="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확인할</a:t>
            </a:r>
            <a:r>
              <a:rPr lang="en-US" sz="3000" b="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수</a:t>
            </a:r>
            <a:r>
              <a:rPr lang="en-US" sz="3000" b="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있다</a:t>
            </a:r>
            <a:r>
              <a:rPr lang="en-US" sz="3000" b="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.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72400" y="5168900"/>
            <a:ext cx="2298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en-US" sz="3400" b="0" i="0" u="none" strike="noStrike" spc="-300" dirty="0">
                <a:solidFill>
                  <a:srgbClr val="FFFFFF"/>
                </a:solidFill>
                <a:latin typeface="Abadi" panose="020B0604020104020204" pitchFamily="34" charset="0"/>
              </a:rPr>
              <a:t>2023</a:t>
            </a:r>
            <a:r>
              <a:rPr lang="ko-KR" sz="3400" b="0" i="0" u="none" strike="noStrike" spc="-300" dirty="0">
                <a:solidFill>
                  <a:srgbClr val="FFFFFF"/>
                </a:solidFill>
                <a:latin typeface="Abadi" panose="020B0604020104020204" pitchFamily="34" charset="0"/>
                <a:ea typeface="S-Core Dream 6 Bold"/>
              </a:rPr>
              <a:t>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58100" y="5816600"/>
            <a:ext cx="25273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ko-KR" altLang="en-US" sz="2700" spc="-200" dirty="0">
                <a:solidFill>
                  <a:srgbClr val="6DEDB6"/>
                </a:solidFill>
                <a:latin typeface="Abadi" panose="020B0604020104020204" pitchFamily="34" charset="0"/>
              </a:rPr>
              <a:t>３</a:t>
            </a:r>
            <a:r>
              <a:rPr lang="en-US" sz="2700" b="0" i="0" u="none" strike="noStrike" spc="-200" dirty="0">
                <a:solidFill>
                  <a:srgbClr val="6DEDB6"/>
                </a:solidFill>
                <a:latin typeface="Abadi" panose="020B0604020104020204" pitchFamily="34" charset="0"/>
              </a:rPr>
              <a:t>0</a:t>
            </a:r>
            <a:r>
              <a:rPr lang="ko-KR" sz="2700" b="0" i="0" u="none" strike="noStrike" spc="-200" dirty="0">
                <a:solidFill>
                  <a:srgbClr val="6DEDB6"/>
                </a:solidFill>
                <a:latin typeface="Abadi" panose="020B0604020104020204" pitchFamily="34" charset="0"/>
                <a:ea typeface="S-Core Dream 6 Bold"/>
              </a:rPr>
              <a:t>대</a:t>
            </a:r>
            <a:r>
              <a:rPr lang="en-US" sz="2700" b="0" i="0" u="none" strike="noStrike" spc="-200" dirty="0">
                <a:solidFill>
                  <a:srgbClr val="6DEDB6"/>
                </a:solidFill>
                <a:latin typeface="Abadi" panose="020B0604020104020204" pitchFamily="34" charset="0"/>
              </a:rPr>
              <a:t> </a:t>
            </a:r>
            <a:r>
              <a:rPr lang="ko-KR" sz="2700" b="0" i="0" u="none" strike="noStrike" spc="-200" dirty="0">
                <a:solidFill>
                  <a:srgbClr val="6DEDB6"/>
                </a:solidFill>
                <a:latin typeface="Abadi" panose="020B0604020104020204" pitchFamily="34" charset="0"/>
                <a:ea typeface="S-Core Dream 6 Bold"/>
              </a:rPr>
              <a:t>이하</a:t>
            </a:r>
            <a:r>
              <a:rPr lang="en-US" sz="2700" b="0" i="0" u="none" strike="noStrike" spc="-200" dirty="0">
                <a:solidFill>
                  <a:srgbClr val="6DEDB6"/>
                </a:solidFill>
                <a:latin typeface="Abadi" panose="020B0604020104020204" pitchFamily="34" charset="0"/>
              </a:rPr>
              <a:t> </a:t>
            </a:r>
            <a:r>
              <a:rPr lang="ko-KR" sz="2700" b="0" i="0" u="none" strike="noStrike" spc="-200" dirty="0">
                <a:solidFill>
                  <a:srgbClr val="6DEDB6"/>
                </a:solidFill>
                <a:latin typeface="Abadi" panose="020B0604020104020204" pitchFamily="34" charset="0"/>
                <a:ea typeface="S-Core Dream 6 Bold"/>
              </a:rPr>
              <a:t>피해자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76700" y="9271000"/>
            <a:ext cx="26670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4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Chilgok Gwon Anja" panose="020B0503020000020004" pitchFamily="18" charset="-127"/>
              </a:rPr>
              <a:t>출처</a:t>
            </a:r>
            <a:r>
              <a:rPr lang="en-US" sz="1400" b="0" i="0" u="none" strike="noStrike" dirty="0">
                <a:solidFill>
                  <a:srgbClr val="000000"/>
                </a:solidFill>
                <a:latin typeface="Chilgok Gwon Anja" panose="020B0503020000020004" pitchFamily="18" charset="-127"/>
              </a:rPr>
              <a:t>: </a:t>
            </a:r>
            <a:r>
              <a:rPr lang="ko-KR" sz="14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Chilgok Gwon Anja" panose="020B0503020000020004" pitchFamily="18" charset="-127"/>
              </a:rPr>
              <a:t>경찰청</a:t>
            </a:r>
            <a:r>
              <a:rPr lang="en-US" sz="1400" b="0" i="0" u="none" strike="noStrike" dirty="0">
                <a:solidFill>
                  <a:srgbClr val="000000"/>
                </a:solidFill>
                <a:latin typeface="Chilgok Gwon Anja" panose="020B0503020000020004" pitchFamily="18" charset="-127"/>
              </a:rPr>
              <a:t>, [</a:t>
            </a:r>
            <a:r>
              <a:rPr lang="ko-KR" sz="14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Chilgok Gwon Anja" panose="020B0503020000020004" pitchFamily="18" charset="-127"/>
              </a:rPr>
              <a:t>보이스피싱</a:t>
            </a:r>
            <a:r>
              <a:rPr lang="en-US" sz="1400" b="0" i="0" u="none" strike="noStrike" dirty="0">
                <a:solidFill>
                  <a:srgbClr val="000000"/>
                </a:solidFill>
                <a:latin typeface="Chilgok Gwon Anja" panose="020B0503020000020004" pitchFamily="18" charset="-127"/>
              </a:rPr>
              <a:t> </a:t>
            </a:r>
            <a:r>
              <a:rPr lang="ko-KR" sz="14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Chilgok Gwon Anja" panose="020B0503020000020004" pitchFamily="18" charset="-127"/>
              </a:rPr>
              <a:t>통계자료</a:t>
            </a:r>
            <a:r>
              <a:rPr lang="en-US" sz="1400" b="0" i="0" u="none" strike="noStrike" dirty="0">
                <a:solidFill>
                  <a:srgbClr val="000000"/>
                </a:solidFill>
                <a:latin typeface="Chilgok Gwon Anja" panose="020B0503020000020004" pitchFamily="18" charset="-127"/>
              </a:rPr>
              <a:t>]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alphaModFix amt="59000"/>
          </a:blip>
          <a:stretch>
            <a:fillRect/>
          </a:stretch>
        </p:blipFill>
        <p:spPr>
          <a:xfrm>
            <a:off x="10731500" y="7442200"/>
            <a:ext cx="6172200" cy="1168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210800" y="7493000"/>
            <a:ext cx="71755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600" b="0" i="0" u="none" strike="noStrike" spc="-3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따라서</a:t>
            </a:r>
            <a:r>
              <a:rPr lang="en-US" sz="3600" b="0" i="0" u="none" strike="noStrike" spc="-300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3600" b="0" i="0" u="none" strike="noStrike" spc="-3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특정</a:t>
            </a:r>
            <a:r>
              <a:rPr lang="en-US" sz="3600" b="0" i="0" u="none" strike="noStrike" spc="-300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3600" b="0" i="0" u="none" strike="noStrike" spc="-3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계층이</a:t>
            </a:r>
            <a:r>
              <a:rPr lang="en-US" sz="3600" b="0" i="0" u="none" strike="noStrike" spc="-300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3600" b="0" i="0" u="none" strike="noStrike" spc="-3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아닌</a:t>
            </a:r>
            <a:r>
              <a:rPr lang="en-US" sz="3600" b="0" i="0" u="none" strike="noStrike" spc="-300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3600" b="0" i="0" u="none" strike="noStrike" spc="-3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광범위한</a:t>
            </a:r>
          </a:p>
          <a:p>
            <a:pPr lvl="0" algn="ctr">
              <a:lnSpc>
                <a:spcPct val="99600"/>
              </a:lnSpc>
            </a:pPr>
            <a:r>
              <a:rPr lang="ko-KR" sz="3600" b="0" i="0" u="none" strike="noStrike" spc="-3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보이스피싱</a:t>
            </a:r>
            <a:r>
              <a:rPr lang="en-US" sz="3600" b="0" i="0" u="none" strike="noStrike" spc="-300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3600" b="0" i="0" u="none" strike="noStrike" spc="-3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예방</a:t>
            </a:r>
            <a:r>
              <a:rPr lang="en-US" sz="3600" b="0" i="0" u="none" strike="noStrike" spc="-300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3600" b="0" i="0" u="none" strike="noStrike" spc="-3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대책이</a:t>
            </a:r>
            <a:r>
              <a:rPr lang="en-US" sz="3600" b="0" i="0" u="none" strike="noStrike" spc="-300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3600" b="0" i="0" u="none" strike="noStrike" spc="-3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필요</a:t>
            </a:r>
            <a:r>
              <a:rPr lang="en-US" sz="3600" b="0" i="0" u="none" strike="noStrike" spc="-300" dirty="0">
                <a:solidFill>
                  <a:srgbClr val="000000"/>
                </a:solidFill>
                <a:latin typeface="Abadi" panose="020B0604020104020204" pitchFamily="34" charset="0"/>
              </a:rPr>
              <a:t>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4000"/>
          </a:blip>
          <a:stretch>
            <a:fillRect/>
          </a:stretch>
        </p:blipFill>
        <p:spPr>
          <a:xfrm>
            <a:off x="0" y="0"/>
            <a:ext cx="18288000" cy="33909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213100" y="698500"/>
            <a:ext cx="118618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200" b="0" i="0" u="none" strike="noStrike" spc="-500" dirty="0">
                <a:solidFill>
                  <a:srgbClr val="FDD325"/>
                </a:solidFill>
                <a:latin typeface="Abadi" panose="020B0604020104020204" pitchFamily="34" charset="0"/>
                <a:ea typeface="S-Core Dream 6 Bold"/>
              </a:rPr>
              <a:t>현재</a:t>
            </a:r>
            <a:r>
              <a:rPr lang="en-US" sz="5200" b="0" i="0" u="none" strike="noStrike" spc="-500" dirty="0">
                <a:solidFill>
                  <a:srgbClr val="FDD325"/>
                </a:solidFill>
                <a:latin typeface="Abadi" panose="020B0604020104020204" pitchFamily="34" charset="0"/>
              </a:rPr>
              <a:t> </a:t>
            </a:r>
            <a:r>
              <a:rPr lang="ko-KR" sz="5200" b="0" i="0" u="none" strike="noStrike" spc="-500" dirty="0">
                <a:solidFill>
                  <a:srgbClr val="FDD325"/>
                </a:solidFill>
                <a:latin typeface="Abadi" panose="020B0604020104020204" pitchFamily="34" charset="0"/>
                <a:ea typeface="S-Core Dream 6 Bold"/>
              </a:rPr>
              <a:t>시행되고</a:t>
            </a:r>
            <a:r>
              <a:rPr lang="en-US" sz="5200" b="0" i="0" u="none" strike="noStrike" spc="-500" dirty="0">
                <a:solidFill>
                  <a:srgbClr val="FDD325"/>
                </a:solidFill>
                <a:latin typeface="Abadi" panose="020B0604020104020204" pitchFamily="34" charset="0"/>
              </a:rPr>
              <a:t> </a:t>
            </a:r>
            <a:r>
              <a:rPr lang="ko-KR" sz="5200" b="0" i="0" u="none" strike="noStrike" spc="-500" dirty="0">
                <a:solidFill>
                  <a:srgbClr val="FDD325"/>
                </a:solidFill>
                <a:latin typeface="Abadi" panose="020B0604020104020204" pitchFamily="34" charset="0"/>
                <a:ea typeface="S-Core Dream 6 Bold"/>
              </a:rPr>
              <a:t>있는</a:t>
            </a:r>
            <a:r>
              <a:rPr lang="en-US" sz="5200" b="0" i="0" u="none" strike="noStrike" spc="-500" dirty="0">
                <a:solidFill>
                  <a:srgbClr val="FDD325"/>
                </a:solidFill>
                <a:latin typeface="Abadi" panose="020B0604020104020204" pitchFamily="34" charset="0"/>
              </a:rPr>
              <a:t> </a:t>
            </a:r>
            <a:r>
              <a:rPr lang="ko-KR" sz="5200" b="0" i="0" u="none" strike="noStrike" spc="-500" dirty="0">
                <a:solidFill>
                  <a:srgbClr val="FDD325"/>
                </a:solidFill>
                <a:latin typeface="Abadi" panose="020B0604020104020204" pitchFamily="34" charset="0"/>
                <a:ea typeface="S-Core Dream 6 Bold"/>
              </a:rPr>
              <a:t>보이스피싱</a:t>
            </a:r>
            <a:r>
              <a:rPr lang="en-US" sz="5200" b="0" i="0" u="none" strike="noStrike" spc="-500" dirty="0">
                <a:solidFill>
                  <a:srgbClr val="FDD325"/>
                </a:solidFill>
                <a:latin typeface="Abadi" panose="020B0604020104020204" pitchFamily="34" charset="0"/>
              </a:rPr>
              <a:t> </a:t>
            </a:r>
            <a:r>
              <a:rPr lang="ko-KR" sz="5200" b="0" i="0" u="none" strike="noStrike" spc="-500" dirty="0">
                <a:solidFill>
                  <a:srgbClr val="FDD325"/>
                </a:solidFill>
                <a:latin typeface="Abadi" panose="020B0604020104020204" pitchFamily="34" charset="0"/>
                <a:ea typeface="S-Core Dream 6 Bold"/>
              </a:rPr>
              <a:t>예방대책은</a:t>
            </a:r>
            <a:r>
              <a:rPr lang="en-US" sz="5200" b="0" i="0" u="none" strike="noStrike" spc="-500" dirty="0">
                <a:solidFill>
                  <a:srgbClr val="FDD325"/>
                </a:solidFill>
                <a:latin typeface="Abadi" panose="020B0604020104020204" pitchFamily="34" charset="0"/>
              </a:rPr>
              <a:t>?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TextBox 5"/>
          <p:cNvSpPr txBox="1"/>
          <p:nvPr/>
        </p:nvSpPr>
        <p:spPr>
          <a:xfrm>
            <a:off x="1320800" y="4330700"/>
            <a:ext cx="3327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500" b="0" i="0" u="none" strike="noStrike" spc="-200" dirty="0">
                <a:solidFill>
                  <a:srgbClr val="000000"/>
                </a:solidFill>
                <a:latin typeface="Abadi" panose="020B0604020104020204" pitchFamily="34" charset="0"/>
                <a:ea typeface="S-Core Dream 5 Medium"/>
              </a:rPr>
              <a:t>피해예방제도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4876800"/>
            <a:ext cx="5359400" cy="876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612900" y="5207000"/>
            <a:ext cx="2717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100" b="0" i="0" u="none" strike="noStrike" spc="-200" dirty="0">
                <a:solidFill>
                  <a:srgbClr val="000000"/>
                </a:solidFill>
                <a:latin typeface="Abadi" panose="020B0604020104020204" pitchFamily="34" charset="0"/>
              </a:rPr>
              <a:t>ATM </a:t>
            </a:r>
            <a:r>
              <a:rPr lang="ko-KR" sz="2100" b="0" i="0" u="none" strike="noStrike" spc="-200" dirty="0">
                <a:solidFill>
                  <a:srgbClr val="000000"/>
                </a:solidFill>
                <a:latin typeface="Abadi" panose="020B0604020104020204" pitchFamily="34" charset="0"/>
                <a:ea typeface="S-Core Dream 5 Medium"/>
              </a:rPr>
              <a:t>지연인출제도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5168900"/>
            <a:ext cx="520700" cy="520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" y="6705600"/>
            <a:ext cx="736600" cy="736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00" y="8051800"/>
            <a:ext cx="736600" cy="736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4864100"/>
            <a:ext cx="5359400" cy="139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5232400"/>
            <a:ext cx="381000" cy="317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5753100"/>
            <a:ext cx="5359400" cy="876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6642100"/>
            <a:ext cx="5359400" cy="876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7505700"/>
            <a:ext cx="5359400" cy="876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5994400"/>
            <a:ext cx="520700" cy="520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6819900"/>
            <a:ext cx="520700" cy="520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7696200"/>
            <a:ext cx="520700" cy="5207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625600" y="6870700"/>
            <a:ext cx="3149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100" b="0" i="0" u="none" strike="noStrike" spc="-200" dirty="0">
                <a:solidFill>
                  <a:srgbClr val="000000"/>
                </a:solidFill>
                <a:latin typeface="Abadi" panose="020B0604020104020204" pitchFamily="34" charset="0"/>
                <a:ea typeface="S-Core Dream 5 Medium"/>
              </a:rPr>
              <a:t>단기간</a:t>
            </a:r>
            <a:r>
              <a:rPr lang="en-US" sz="2100" b="0" i="0" u="none" strike="noStrike" spc="-200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2100" b="0" i="0" u="none" strike="noStrike" spc="-200" dirty="0">
                <a:solidFill>
                  <a:srgbClr val="000000"/>
                </a:solidFill>
                <a:latin typeface="Abadi" panose="020B0604020104020204" pitchFamily="34" charset="0"/>
                <a:ea typeface="S-Core Dream 5 Medium"/>
              </a:rPr>
              <a:t>다수</a:t>
            </a:r>
            <a:r>
              <a:rPr lang="en-US" sz="2100" b="0" i="0" u="none" strike="noStrike" spc="-200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2100" b="0" i="0" u="none" strike="noStrike" spc="-200" dirty="0">
                <a:solidFill>
                  <a:srgbClr val="000000"/>
                </a:solidFill>
                <a:latin typeface="Abadi" panose="020B0604020104020204" pitchFamily="34" charset="0"/>
                <a:ea typeface="S-Core Dream 5 Medium"/>
              </a:rPr>
              <a:t>계좌</a:t>
            </a:r>
            <a:r>
              <a:rPr lang="en-US" sz="2100" b="0" i="0" u="none" strike="noStrike" spc="-200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2100" b="0" i="0" u="none" strike="noStrike" spc="-200" dirty="0">
                <a:solidFill>
                  <a:srgbClr val="000000"/>
                </a:solidFill>
                <a:latin typeface="Abadi" panose="020B0604020104020204" pitchFamily="34" charset="0"/>
                <a:ea typeface="S-Core Dream 5 Medium"/>
              </a:rPr>
              <a:t>개설제한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12900" y="7747000"/>
            <a:ext cx="1752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100" b="0" i="0" u="none" strike="noStrike" spc="-200" dirty="0" err="1">
                <a:solidFill>
                  <a:srgbClr val="000000"/>
                </a:solidFill>
                <a:latin typeface="Abadi" panose="020B0604020104020204" pitchFamily="34" charset="0"/>
                <a:ea typeface="S-Core Dream 5 Medium"/>
              </a:rPr>
              <a:t>지연이체제도</a:t>
            </a:r>
            <a:endParaRPr lang="ko-KR" sz="2100" b="0" i="0" u="none" strike="noStrike" spc="-200" dirty="0">
              <a:solidFill>
                <a:srgbClr val="000000"/>
              </a:solidFill>
              <a:latin typeface="Abadi" panose="020B0604020104020204" pitchFamily="34" charset="0"/>
              <a:ea typeface="S-Core Dream 5 Medium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612900" y="6045200"/>
            <a:ext cx="17526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100" b="0" i="0" u="none" strike="noStrike" spc="-200" dirty="0">
                <a:solidFill>
                  <a:srgbClr val="000000"/>
                </a:solidFill>
                <a:latin typeface="Abadi" panose="020B0604020104020204" pitchFamily="34" charset="0"/>
                <a:ea typeface="S-Core Dream 5 Medium"/>
              </a:rPr>
              <a:t>한도제한계좌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900" y="5943600"/>
            <a:ext cx="673100" cy="673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500" y="6896100"/>
            <a:ext cx="406400" cy="355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0" y="7696200"/>
            <a:ext cx="508000" cy="5080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7188200" y="4330700"/>
            <a:ext cx="3327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500" b="0" i="0" u="none" strike="noStrike" spc="-200" dirty="0">
                <a:solidFill>
                  <a:srgbClr val="000000"/>
                </a:solidFill>
                <a:latin typeface="Abadi" panose="020B0604020104020204" pitchFamily="34" charset="0"/>
                <a:ea typeface="S-Core Dream 5 Medium"/>
              </a:rPr>
              <a:t>보이스피싱</a:t>
            </a:r>
            <a:r>
              <a:rPr lang="en-US" sz="2500" b="0" i="0" u="none" strike="noStrike" spc="-200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2500" b="0" i="0" u="none" strike="noStrike" spc="-200" dirty="0">
                <a:solidFill>
                  <a:srgbClr val="000000"/>
                </a:solidFill>
                <a:latin typeface="Abadi" panose="020B0604020104020204" pitchFamily="34" charset="0"/>
                <a:ea typeface="S-Core Dream 5 Medium"/>
              </a:rPr>
              <a:t>예방</a:t>
            </a:r>
            <a:r>
              <a:rPr lang="en-US" sz="2500" b="0" i="0" u="none" strike="noStrike" spc="-200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2500" b="0" i="0" u="none" strike="noStrike" spc="-200" dirty="0">
                <a:solidFill>
                  <a:srgbClr val="000000"/>
                </a:solidFill>
                <a:latin typeface="Abadi" panose="020B0604020104020204" pitchFamily="34" charset="0"/>
                <a:ea typeface="S-Core Dream 5 Medium"/>
              </a:rPr>
              <a:t>영상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92800" y="4940300"/>
            <a:ext cx="5905500" cy="3441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05500" y="4864100"/>
            <a:ext cx="5905500" cy="1397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052300" y="4838700"/>
            <a:ext cx="2222500" cy="35433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52300" y="4838700"/>
            <a:ext cx="5930900" cy="1397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274800" y="4978400"/>
            <a:ext cx="3708400" cy="33909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3360400" y="4330700"/>
            <a:ext cx="3327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500" b="0" i="0" u="none" strike="noStrike" spc="-200" dirty="0">
                <a:solidFill>
                  <a:srgbClr val="000000"/>
                </a:solidFill>
                <a:latin typeface="Abadi" panose="020B0604020104020204" pitchFamily="34" charset="0"/>
                <a:ea typeface="S-Core Dream 5 Medium"/>
              </a:rPr>
              <a:t>관련</a:t>
            </a:r>
            <a:r>
              <a:rPr lang="en-US" sz="2500" b="0" i="0" u="none" strike="noStrike" spc="-200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2500" b="0" i="0" u="none" strike="noStrike" spc="-200" dirty="0">
                <a:solidFill>
                  <a:srgbClr val="000000"/>
                </a:solidFill>
                <a:latin typeface="Abadi" panose="020B0604020104020204" pitchFamily="34" charset="0"/>
                <a:ea typeface="S-Core Dream 5 Medium"/>
              </a:rPr>
              <a:t>홍보물</a:t>
            </a:r>
            <a:r>
              <a:rPr lang="en-US" sz="2500" b="0" i="0" u="none" strike="noStrike" spc="-200" dirty="0">
                <a:solidFill>
                  <a:srgbClr val="000000"/>
                </a:solidFill>
                <a:latin typeface="Abadi" panose="020B0604020104020204" pitchFamily="34" charset="0"/>
              </a:rPr>
              <a:t>/ </a:t>
            </a:r>
            <a:r>
              <a:rPr lang="ko-KR" sz="2500" b="0" i="0" u="none" strike="noStrike" spc="-200" dirty="0">
                <a:solidFill>
                  <a:srgbClr val="000000"/>
                </a:solidFill>
                <a:latin typeface="Abadi" panose="020B0604020104020204" pitchFamily="34" charset="0"/>
                <a:ea typeface="S-Core Dream 5 Medium"/>
              </a:rPr>
              <a:t>정보뉴스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019300" y="1866900"/>
            <a:ext cx="1421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FFFFFF"/>
                </a:solidFill>
                <a:latin typeface="Abadi" panose="020B0604020104020204" pitchFamily="34" charset="0"/>
                <a:ea typeface="S-Core Dream 4 Regular"/>
              </a:rPr>
              <a:t>다양한</a:t>
            </a:r>
            <a:r>
              <a:rPr lang="en-US" sz="3000" b="0" i="0" u="none" strike="noStrike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latin typeface="Abadi" panose="020B0604020104020204" pitchFamily="34" charset="0"/>
                <a:ea typeface="S-Core Dream 4 Regular"/>
              </a:rPr>
              <a:t>보이스피싱</a:t>
            </a:r>
            <a:r>
              <a:rPr lang="en-US" sz="3000" b="0" i="0" u="none" strike="noStrike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latin typeface="Abadi" panose="020B0604020104020204" pitchFamily="34" charset="0"/>
                <a:ea typeface="S-Core Dream 4 Regular"/>
              </a:rPr>
              <a:t>예방</a:t>
            </a:r>
            <a:r>
              <a:rPr lang="en-US" sz="3000" b="0" i="0" u="none" strike="noStrike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latin typeface="Abadi" panose="020B0604020104020204" pitchFamily="34" charset="0"/>
                <a:ea typeface="S-Core Dream 4 Regular"/>
              </a:rPr>
              <a:t>홍보물과</a:t>
            </a:r>
            <a:r>
              <a:rPr lang="en-US" sz="3000" b="0" i="0" u="none" strike="noStrike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latin typeface="Abadi" panose="020B0604020104020204" pitchFamily="34" charset="0"/>
                <a:ea typeface="S-Core Dream 4 Regular"/>
              </a:rPr>
              <a:t>관련</a:t>
            </a:r>
            <a:r>
              <a:rPr lang="en-US" sz="3000" b="0" i="0" u="none" strike="noStrike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latin typeface="Abadi" panose="020B0604020104020204" pitchFamily="34" charset="0"/>
                <a:ea typeface="S-Core Dream 4 Regular"/>
              </a:rPr>
              <a:t>뉴스</a:t>
            </a:r>
            <a:r>
              <a:rPr lang="en-US" sz="3000" b="0" i="0" u="none" strike="noStrike" dirty="0">
                <a:solidFill>
                  <a:srgbClr val="FFFFFF"/>
                </a:solidFill>
                <a:latin typeface="Abadi" panose="020B0604020104020204" pitchFamily="34" charset="0"/>
              </a:rPr>
              <a:t>, </a:t>
            </a:r>
            <a:r>
              <a:rPr lang="ko-KR" sz="3000" b="0" i="0" u="none" strike="noStrike" dirty="0">
                <a:solidFill>
                  <a:srgbClr val="FFFFFF"/>
                </a:solidFill>
                <a:latin typeface="Abadi" panose="020B0604020104020204" pitchFamily="34" charset="0"/>
                <a:ea typeface="S-Core Dream 4 Regular"/>
              </a:rPr>
              <a:t>영상</a:t>
            </a:r>
            <a:r>
              <a:rPr lang="en-US" sz="3000" b="0" i="0" u="none" strike="noStrike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latin typeface="Abadi" panose="020B0604020104020204" pitchFamily="34" charset="0"/>
                <a:ea typeface="S-Core Dream 4 Regular"/>
              </a:rPr>
              <a:t>등이</a:t>
            </a:r>
            <a:r>
              <a:rPr lang="en-US" sz="3000" b="0" i="0" u="none" strike="noStrike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latin typeface="Abadi" panose="020B0604020104020204" pitchFamily="34" charset="0"/>
                <a:ea typeface="S-Core Dream 4 Regular"/>
              </a:rPr>
              <a:t>꾸준히</a:t>
            </a:r>
            <a:r>
              <a:rPr lang="en-US" sz="3000" b="0" i="0" u="none" strike="noStrike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latin typeface="Abadi" panose="020B0604020104020204" pitchFamily="34" charset="0"/>
                <a:ea typeface="S-Core Dream 4 Regular"/>
              </a:rPr>
              <a:t>배포되고</a:t>
            </a:r>
            <a:r>
              <a:rPr lang="en-US" sz="3000" b="0" i="0" u="none" strike="noStrike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latin typeface="Abadi" panose="020B0604020104020204" pitchFamily="34" charset="0"/>
                <a:ea typeface="S-Core Dream 4 Regular"/>
              </a:rPr>
              <a:t>있지만</a:t>
            </a:r>
            <a:r>
              <a:rPr lang="en-US" sz="3000" b="0" i="0" u="none" strike="noStrike" dirty="0">
                <a:solidFill>
                  <a:srgbClr val="FFFFFF"/>
                </a:solidFill>
                <a:latin typeface="Abadi" panose="020B0604020104020204" pitchFamily="34" charset="0"/>
              </a:rPr>
              <a:t>, </a:t>
            </a:r>
          </a:p>
          <a:p>
            <a:pPr lvl="0" algn="ctr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FFFFFF"/>
                </a:solidFill>
                <a:latin typeface="Abadi" panose="020B0604020104020204" pitchFamily="34" charset="0"/>
                <a:ea typeface="S-Core Dream 4 Regular"/>
              </a:rPr>
              <a:t>일정한</a:t>
            </a:r>
            <a:r>
              <a:rPr lang="en-US" sz="3000" b="0" i="0" u="none" strike="noStrike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latin typeface="Abadi" panose="020B0604020104020204" pitchFamily="34" charset="0"/>
                <a:ea typeface="S-Core Dream 4 Regular"/>
              </a:rPr>
              <a:t>매체</a:t>
            </a:r>
            <a:r>
              <a:rPr lang="en-US" sz="3000" b="0" i="0" u="none" strike="noStrike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latin typeface="Abadi" panose="020B0604020104020204" pitchFamily="34" charset="0"/>
                <a:ea typeface="S-Core Dream 4 Regular"/>
              </a:rPr>
              <a:t>경로가</a:t>
            </a:r>
            <a:r>
              <a:rPr lang="en-US" sz="3000" b="0" i="0" u="none" strike="noStrike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latin typeface="Abadi" panose="020B0604020104020204" pitchFamily="34" charset="0"/>
                <a:ea typeface="S-Core Dream 4 Regular"/>
              </a:rPr>
              <a:t>아니라</a:t>
            </a:r>
            <a:r>
              <a:rPr lang="en-US" sz="3000" b="0" i="0" u="none" strike="noStrike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latin typeface="Abadi" panose="020B0604020104020204" pitchFamily="34" charset="0"/>
                <a:ea typeface="S-Core Dream 4 Regular"/>
              </a:rPr>
              <a:t>여러</a:t>
            </a:r>
            <a:r>
              <a:rPr lang="en-US" sz="3000" b="0" i="0" u="none" strike="noStrike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latin typeface="Abadi" panose="020B0604020104020204" pitchFamily="34" charset="0"/>
                <a:ea typeface="S-Core Dream 4 Regular"/>
              </a:rPr>
              <a:t>갈래로</a:t>
            </a:r>
            <a:r>
              <a:rPr lang="en-US" sz="3000" b="0" i="0" u="none" strike="noStrike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latin typeface="Abadi" panose="020B0604020104020204" pitchFamily="34" charset="0"/>
                <a:ea typeface="S-Core Dream 4 Regular"/>
              </a:rPr>
              <a:t>분산되어</a:t>
            </a:r>
            <a:r>
              <a:rPr lang="en-US" sz="3000" b="0" i="0" u="none" strike="noStrike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latin typeface="Abadi" panose="020B0604020104020204" pitchFamily="34" charset="0"/>
                <a:ea typeface="S-Core Dream 4 Regular"/>
              </a:rPr>
              <a:t>있는</a:t>
            </a:r>
            <a:r>
              <a:rPr lang="en-US" sz="3000" b="0" i="0" u="none" strike="noStrike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latin typeface="Abadi" panose="020B0604020104020204" pitchFamily="34" charset="0"/>
                <a:ea typeface="S-Core Dream 4 Regular"/>
              </a:rPr>
              <a:t>모습이다</a:t>
            </a:r>
            <a:r>
              <a:rPr lang="en-US" sz="3000" b="0" i="0" u="none" strike="noStrike" dirty="0">
                <a:solidFill>
                  <a:srgbClr val="FFFFFF"/>
                </a:solidFill>
                <a:latin typeface="Abadi" panose="020B0604020104020204" pitchFamily="34" charset="0"/>
              </a:rPr>
              <a:t>. 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16">
            <a:alphaModFix amt="84000"/>
          </a:blip>
          <a:stretch>
            <a:fillRect/>
          </a:stretch>
        </p:blipFill>
        <p:spPr>
          <a:xfrm>
            <a:off x="10769600" y="9118600"/>
            <a:ext cx="7797800" cy="10541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8648700" y="9220200"/>
            <a:ext cx="118491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4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그렇다면</a:t>
            </a:r>
            <a:r>
              <a:rPr lang="en-US" sz="44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</a:rPr>
              <a:t>, </a:t>
            </a:r>
            <a:r>
              <a:rPr lang="ko-KR" sz="44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과연</a:t>
            </a:r>
            <a:r>
              <a:rPr lang="en-US" sz="44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44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효과는</a:t>
            </a:r>
            <a:r>
              <a:rPr lang="en-US" sz="44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44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어떨까</a:t>
            </a:r>
            <a:r>
              <a:rPr lang="en-US" sz="44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</a:rPr>
              <a:t>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1000"/>
          </a:blip>
          <a:stretch>
            <a:fillRect/>
          </a:stretch>
        </p:blipFill>
        <p:spPr>
          <a:xfrm>
            <a:off x="10121900" y="4267200"/>
            <a:ext cx="2692400" cy="876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84000"/>
          </a:blip>
          <a:stretch>
            <a:fillRect/>
          </a:stretch>
        </p:blipFill>
        <p:spPr>
          <a:xfrm>
            <a:off x="0" y="0"/>
            <a:ext cx="18288000" cy="3581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187700" y="901700"/>
            <a:ext cx="12509500" cy="171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200" b="0" i="0" u="none" strike="noStrike" spc="-400" dirty="0">
                <a:solidFill>
                  <a:srgbClr val="FDD325"/>
                </a:solidFill>
                <a:latin typeface="Abadi" panose="020B0604020104020204" pitchFamily="34" charset="0"/>
                <a:ea typeface="S-Core Dream 6 Bold"/>
              </a:rPr>
              <a:t>줄어들고</a:t>
            </a:r>
            <a:r>
              <a:rPr lang="en-US" sz="5200" b="0" i="0" u="none" strike="noStrike" spc="-400" dirty="0">
                <a:solidFill>
                  <a:srgbClr val="FDD325"/>
                </a:solidFill>
                <a:latin typeface="Abadi" panose="020B0604020104020204" pitchFamily="34" charset="0"/>
              </a:rPr>
              <a:t> </a:t>
            </a:r>
            <a:r>
              <a:rPr lang="ko-KR" sz="5200" b="0" i="0" u="none" strike="noStrike" spc="-400" dirty="0">
                <a:solidFill>
                  <a:srgbClr val="FDD325"/>
                </a:solidFill>
                <a:latin typeface="Abadi" panose="020B0604020104020204" pitchFamily="34" charset="0"/>
                <a:ea typeface="S-Core Dream 6 Bold"/>
              </a:rPr>
              <a:t>있다는</a:t>
            </a:r>
            <a:r>
              <a:rPr lang="en-US" sz="5200" b="0" i="0" u="none" strike="noStrike" spc="-400" dirty="0">
                <a:solidFill>
                  <a:srgbClr val="FDD325"/>
                </a:solidFill>
                <a:latin typeface="Abadi" panose="020B0604020104020204" pitchFamily="34" charset="0"/>
              </a:rPr>
              <a:t> </a:t>
            </a:r>
            <a:r>
              <a:rPr lang="ko-KR" sz="5200" b="0" i="0" u="none" strike="noStrike" spc="-400" dirty="0">
                <a:solidFill>
                  <a:srgbClr val="FDD325"/>
                </a:solidFill>
                <a:latin typeface="Abadi" panose="020B0604020104020204" pitchFamily="34" charset="0"/>
                <a:ea typeface="S-Core Dream 6 Bold"/>
              </a:rPr>
              <a:t>보이스피싱</a:t>
            </a:r>
            <a:r>
              <a:rPr lang="en-US" sz="5200" b="0" i="0" u="none" strike="noStrike" spc="-400" dirty="0">
                <a:solidFill>
                  <a:srgbClr val="FDD325"/>
                </a:solidFill>
                <a:latin typeface="Abadi" panose="020B0604020104020204" pitchFamily="34" charset="0"/>
              </a:rPr>
              <a:t> </a:t>
            </a:r>
            <a:r>
              <a:rPr lang="ko-KR" sz="5200" b="0" i="0" u="none" strike="noStrike" spc="-400" dirty="0">
                <a:solidFill>
                  <a:srgbClr val="FDD325"/>
                </a:solidFill>
                <a:latin typeface="Abadi" panose="020B0604020104020204" pitchFamily="34" charset="0"/>
                <a:ea typeface="S-Core Dream 6 Bold"/>
              </a:rPr>
              <a:t>발생</a:t>
            </a:r>
            <a:r>
              <a:rPr lang="en-US" sz="5200" b="0" i="0" u="none" strike="noStrike" spc="-400" dirty="0">
                <a:solidFill>
                  <a:srgbClr val="FDD325"/>
                </a:solidFill>
                <a:latin typeface="Abadi" panose="020B0604020104020204" pitchFamily="34" charset="0"/>
              </a:rPr>
              <a:t> </a:t>
            </a:r>
            <a:r>
              <a:rPr lang="ko-KR" sz="5200" b="0" i="0" u="none" strike="noStrike" spc="-400" dirty="0">
                <a:solidFill>
                  <a:srgbClr val="FDD325"/>
                </a:solidFill>
                <a:latin typeface="Abadi" panose="020B0604020104020204" pitchFamily="34" charset="0"/>
                <a:ea typeface="S-Core Dream 6 Bold"/>
              </a:rPr>
              <a:t>건수</a:t>
            </a:r>
            <a:r>
              <a:rPr lang="en-US" sz="5200" b="0" i="0" u="none" strike="noStrike" spc="-400" dirty="0">
                <a:solidFill>
                  <a:srgbClr val="FDD325"/>
                </a:solidFill>
                <a:latin typeface="Abadi" panose="020B0604020104020204" pitchFamily="34" charset="0"/>
              </a:rPr>
              <a:t>,</a:t>
            </a:r>
          </a:p>
          <a:p>
            <a:pPr lvl="0" algn="ctr">
              <a:lnSpc>
                <a:spcPct val="99600"/>
              </a:lnSpc>
            </a:pPr>
            <a:r>
              <a:rPr lang="ko-KR" sz="5200" b="0" i="0" u="none" strike="noStrike" spc="-400" dirty="0">
                <a:solidFill>
                  <a:srgbClr val="FDD325"/>
                </a:solidFill>
                <a:latin typeface="Abadi" panose="020B0604020104020204" pitchFamily="34" charset="0"/>
                <a:ea typeface="S-Core Dream 6 Bold"/>
              </a:rPr>
              <a:t>그러나</a:t>
            </a:r>
            <a:r>
              <a:rPr lang="en-US" sz="5200" b="0" i="0" u="none" strike="noStrike" spc="-400" dirty="0">
                <a:solidFill>
                  <a:srgbClr val="FDD325"/>
                </a:solidFill>
                <a:latin typeface="Abadi" panose="020B0604020104020204" pitchFamily="34" charset="0"/>
              </a:rPr>
              <a:t> </a:t>
            </a:r>
            <a:r>
              <a:rPr lang="ko-KR" sz="5200" b="0" i="0" u="none" strike="noStrike" spc="-400" dirty="0">
                <a:solidFill>
                  <a:srgbClr val="FDD325"/>
                </a:solidFill>
                <a:latin typeface="Abadi" panose="020B0604020104020204" pitchFamily="34" charset="0"/>
                <a:ea typeface="S-Core Dream 6 Bold"/>
              </a:rPr>
              <a:t>피해</a:t>
            </a:r>
            <a:r>
              <a:rPr lang="en-US" sz="5200" b="0" i="0" u="none" strike="noStrike" spc="-400" dirty="0">
                <a:solidFill>
                  <a:srgbClr val="FDD325"/>
                </a:solidFill>
                <a:latin typeface="Abadi" panose="020B0604020104020204" pitchFamily="34" charset="0"/>
              </a:rPr>
              <a:t> </a:t>
            </a:r>
            <a:r>
              <a:rPr lang="ko-KR" sz="5200" b="0" i="0" u="none" strike="noStrike" spc="-400" dirty="0">
                <a:solidFill>
                  <a:srgbClr val="FDD325"/>
                </a:solidFill>
                <a:latin typeface="Abadi" panose="020B0604020104020204" pitchFamily="34" charset="0"/>
                <a:ea typeface="S-Core Dream 6 Bold"/>
              </a:rPr>
              <a:t>금액의</a:t>
            </a:r>
            <a:r>
              <a:rPr lang="en-US" sz="5200" b="0" i="0" u="none" strike="noStrike" spc="-400" dirty="0">
                <a:solidFill>
                  <a:srgbClr val="FDD325"/>
                </a:solidFill>
                <a:latin typeface="Abadi" panose="020B0604020104020204" pitchFamily="34" charset="0"/>
              </a:rPr>
              <a:t> </a:t>
            </a:r>
            <a:r>
              <a:rPr lang="ko-KR" sz="5200" b="0" i="0" u="none" strike="noStrike" spc="-400" dirty="0">
                <a:solidFill>
                  <a:srgbClr val="FDD325"/>
                </a:solidFill>
                <a:latin typeface="Abadi" panose="020B0604020104020204" pitchFamily="34" charset="0"/>
                <a:ea typeface="S-Core Dream 6 Bold"/>
              </a:rPr>
              <a:t>규모는</a:t>
            </a:r>
            <a:r>
              <a:rPr lang="en-US" sz="5200" b="0" i="0" u="none" strike="noStrike" spc="-400" dirty="0">
                <a:solidFill>
                  <a:srgbClr val="FDD325"/>
                </a:solidFill>
                <a:latin typeface="Abadi" panose="020B0604020104020204" pitchFamily="34" charset="0"/>
              </a:rPr>
              <a:t> </a:t>
            </a:r>
            <a:r>
              <a:rPr lang="ko-KR" sz="5200" b="0" i="0" u="none" strike="noStrike" spc="-400" dirty="0">
                <a:solidFill>
                  <a:srgbClr val="FDD325"/>
                </a:solidFill>
                <a:latin typeface="Abadi" panose="020B0604020104020204" pitchFamily="34" charset="0"/>
                <a:ea typeface="S-Core Dream 6 Bold"/>
              </a:rPr>
              <a:t>여전히</a:t>
            </a:r>
            <a:r>
              <a:rPr lang="en-US" sz="5200" b="0" i="0" u="none" strike="noStrike" spc="-400" dirty="0">
                <a:solidFill>
                  <a:srgbClr val="FDD325"/>
                </a:solidFill>
                <a:latin typeface="Abadi" panose="020B0604020104020204" pitchFamily="34" charset="0"/>
              </a:rPr>
              <a:t> </a:t>
            </a:r>
            <a:r>
              <a:rPr lang="ko-KR" sz="5200" b="0" i="0" u="none" strike="noStrike" spc="-400" dirty="0">
                <a:solidFill>
                  <a:srgbClr val="FDD325"/>
                </a:solidFill>
                <a:latin typeface="Abadi" panose="020B0604020104020204" pitchFamily="34" charset="0"/>
                <a:ea typeface="S-Core Dream 6 Bold"/>
              </a:rPr>
              <a:t>상당하다</a:t>
            </a:r>
            <a:r>
              <a:rPr lang="en-US" sz="5200" b="0" i="0" u="none" strike="noStrike" spc="-400" dirty="0">
                <a:solidFill>
                  <a:srgbClr val="FDD325"/>
                </a:solidFill>
                <a:latin typeface="Abadi" panose="020B0604020104020204" pitchFamily="34" charset="0"/>
              </a:rPr>
              <a:t>.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3149600"/>
            <a:ext cx="8356600" cy="6375400"/>
          </a:xfrm>
          <a:prstGeom prst="rect">
            <a:avLst/>
          </a:prstGeom>
          <a:effectLst>
            <a:outerShdw blurRad="403994" dist="342949" dir="3240000">
              <a:srgbClr val="000000">
                <a:alpha val="64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4368800"/>
            <a:ext cx="6172200" cy="4622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20800" y="3568700"/>
            <a:ext cx="65278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8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S-Core Dream 5 Medium"/>
              </a:rPr>
              <a:t>보이스피싱</a:t>
            </a:r>
            <a:r>
              <a:rPr lang="en-US" sz="3800" b="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38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S-Core Dream 5 Medium"/>
              </a:rPr>
              <a:t>피해</a:t>
            </a:r>
            <a:r>
              <a:rPr lang="en-US" sz="3800" b="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38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S-Core Dream 5 Medium"/>
              </a:rPr>
              <a:t>현황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46700" y="9512300"/>
            <a:ext cx="31242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Chilgok Gwon Anja" panose="020B0503020000020004" pitchFamily="18" charset="-127"/>
              </a:rPr>
              <a:t>출처</a:t>
            </a:r>
            <a:r>
              <a:rPr lang="en-US" sz="1600" b="0" i="0" u="none" strike="noStrike" dirty="0">
                <a:solidFill>
                  <a:srgbClr val="000000"/>
                </a:solidFill>
                <a:latin typeface="Chilgok Gwon Anja" panose="020B0503020000020004" pitchFamily="18" charset="-127"/>
              </a:rPr>
              <a:t>: </a:t>
            </a:r>
            <a:r>
              <a:rPr lang="ko-KR" sz="16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Chilgok Gwon Anja" panose="020B0503020000020004" pitchFamily="18" charset="-127"/>
              </a:rPr>
              <a:t>경찰청</a:t>
            </a:r>
            <a:r>
              <a:rPr lang="en-US" sz="1600" b="0" i="0" u="none" strike="noStrike" dirty="0">
                <a:solidFill>
                  <a:srgbClr val="000000"/>
                </a:solidFill>
                <a:latin typeface="Chilgok Gwon Anja" panose="020B0503020000020004" pitchFamily="18" charset="-127"/>
              </a:rPr>
              <a:t>, [</a:t>
            </a:r>
            <a:r>
              <a:rPr lang="ko-KR" sz="16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Chilgok Gwon Anja" panose="020B0503020000020004" pitchFamily="18" charset="-127"/>
              </a:rPr>
              <a:t>보이스피싱</a:t>
            </a:r>
            <a:r>
              <a:rPr lang="en-US" sz="1600" b="0" i="0" u="none" strike="noStrike" dirty="0">
                <a:solidFill>
                  <a:srgbClr val="000000"/>
                </a:solidFill>
                <a:latin typeface="Chilgok Gwon Anja" panose="020B0503020000020004" pitchFamily="18" charset="-127"/>
              </a:rPr>
              <a:t> </a:t>
            </a:r>
            <a:r>
              <a:rPr lang="ko-KR" sz="16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Chilgok Gwon Anja" panose="020B0503020000020004" pitchFamily="18" charset="-127"/>
              </a:rPr>
              <a:t>통계자료</a:t>
            </a:r>
            <a:r>
              <a:rPr lang="en-US" sz="1600" b="0" i="0" u="none" strike="noStrike" dirty="0">
                <a:solidFill>
                  <a:srgbClr val="000000"/>
                </a:solidFill>
                <a:latin typeface="Chilgok Gwon Anja" panose="020B0503020000020004" pitchFamily="18" charset="-127"/>
              </a:rPr>
              <a:t>]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5100" y="3416300"/>
            <a:ext cx="2921000" cy="2921000"/>
          </a:xfrm>
          <a:prstGeom prst="rect">
            <a:avLst/>
          </a:prstGeom>
          <a:effectLst>
            <a:outerShdw blurRad="85006" dist="134840" dir="2700000">
              <a:srgbClr val="000000">
                <a:alpha val="38000"/>
              </a:srgbClr>
            </a:outerShdw>
          </a:effectLst>
        </p:spPr>
      </p:pic>
      <p:sp>
        <p:nvSpPr>
          <p:cNvPr id="11" name="TextBox 11"/>
          <p:cNvSpPr txBox="1"/>
          <p:nvPr/>
        </p:nvSpPr>
        <p:spPr>
          <a:xfrm>
            <a:off x="7734300" y="3987800"/>
            <a:ext cx="30353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ko-KR" sz="3300" b="0" i="0" u="none" strike="noStrike" spc="-3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약</a:t>
            </a:r>
          </a:p>
          <a:p>
            <a:pPr lvl="0" algn="ctr">
              <a:lnSpc>
                <a:spcPct val="105410"/>
              </a:lnSpc>
            </a:pPr>
            <a:r>
              <a:rPr lang="en-US" sz="4300" b="0" i="0" u="none" strike="noStrike" spc="-300" dirty="0">
                <a:solidFill>
                  <a:srgbClr val="000000"/>
                </a:solidFill>
                <a:latin typeface="Abadi" panose="020B0604020104020204" pitchFamily="34" charset="0"/>
              </a:rPr>
              <a:t>5400</a:t>
            </a:r>
            <a:r>
              <a:rPr lang="ko-KR" sz="4300" b="0" i="0" u="none" strike="noStrike" spc="-3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억대</a:t>
            </a:r>
            <a:r>
              <a:rPr lang="en-US" sz="4300" b="0" i="0" u="none" strike="noStrike" spc="-300" dirty="0">
                <a:solidFill>
                  <a:srgbClr val="000000"/>
                </a:solidFill>
                <a:latin typeface="Abadi" panose="020B0604020104020204" pitchFamily="34" charset="0"/>
              </a:rPr>
              <a:t> </a:t>
            </a:r>
          </a:p>
          <a:p>
            <a:pPr lvl="0" algn="ctr">
              <a:lnSpc>
                <a:spcPct val="105410"/>
              </a:lnSpc>
            </a:pPr>
            <a:r>
              <a:rPr lang="ko-KR" sz="3300" b="0" i="0" u="none" strike="noStrike" spc="-3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규모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8200" y="4432300"/>
            <a:ext cx="5524500" cy="3594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873500" y="8953500"/>
            <a:ext cx="2336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700" b="1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Chilgok Gwon Anja" panose="020B0503020000020004" pitchFamily="18" charset="-127"/>
              </a:rPr>
              <a:t>피해액</a:t>
            </a:r>
            <a:r>
              <a:rPr lang="en-US" sz="1700" b="1" i="0" u="none" strike="noStrike" dirty="0">
                <a:solidFill>
                  <a:srgbClr val="000000"/>
                </a:solidFill>
                <a:latin typeface="Chilgok Gwon Anja" panose="020B0503020000020004" pitchFamily="18" charset="-127"/>
              </a:rPr>
              <a:t>(</a:t>
            </a:r>
            <a:r>
              <a:rPr lang="ko-KR" sz="1700" b="1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Chilgok Gwon Anja" panose="020B0503020000020004" pitchFamily="18" charset="-127"/>
              </a:rPr>
              <a:t>단위</a:t>
            </a:r>
            <a:r>
              <a:rPr lang="en-US" sz="1700" b="1" i="0" u="none" strike="noStrike" dirty="0">
                <a:solidFill>
                  <a:srgbClr val="000000"/>
                </a:solidFill>
                <a:latin typeface="Chilgok Gwon Anja" panose="020B0503020000020004" pitchFamily="18" charset="-127"/>
              </a:rPr>
              <a:t>: </a:t>
            </a:r>
            <a:r>
              <a:rPr lang="ko-KR" sz="1700" b="1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Chilgok Gwon Anja" panose="020B0503020000020004" pitchFamily="18" charset="-127"/>
              </a:rPr>
              <a:t>억</a:t>
            </a:r>
            <a:r>
              <a:rPr lang="en-US" sz="1700" b="1" i="0" u="none" strike="noStrike" dirty="0">
                <a:solidFill>
                  <a:srgbClr val="000000"/>
                </a:solidFill>
                <a:latin typeface="Chilgok Gwon Anja" panose="020B0503020000020004" pitchFamily="18" charset="-127"/>
              </a:rPr>
              <a:t>)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1300" y="8991600"/>
            <a:ext cx="228600" cy="228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>
            <a:alphaModFix amt="59000"/>
          </a:blip>
          <a:stretch>
            <a:fillRect/>
          </a:stretch>
        </p:blipFill>
        <p:spPr>
          <a:xfrm>
            <a:off x="10782300" y="6616700"/>
            <a:ext cx="3784600" cy="8001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744200" y="5219700"/>
            <a:ext cx="12496800" cy="288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5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발생</a:t>
            </a:r>
            <a:r>
              <a:rPr lang="en-US" sz="45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45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건수와</a:t>
            </a:r>
            <a:r>
              <a:rPr lang="en-US" sz="45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45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피해금액은</a:t>
            </a:r>
            <a:r>
              <a:rPr lang="en-US" sz="45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45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줄어들고</a:t>
            </a:r>
            <a:r>
              <a:rPr lang="en-US" sz="45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45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있지만</a:t>
            </a:r>
            <a:r>
              <a:rPr lang="en-US" sz="45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</a:rPr>
              <a:t>, </a:t>
            </a:r>
          </a:p>
          <a:p>
            <a:pPr lvl="0" algn="l">
              <a:lnSpc>
                <a:spcPct val="99600"/>
              </a:lnSpc>
            </a:pPr>
            <a:r>
              <a:rPr lang="ko-KR" sz="45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피해금액의</a:t>
            </a:r>
            <a:r>
              <a:rPr lang="en-US" sz="45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45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환급은</a:t>
            </a:r>
            <a:r>
              <a:rPr lang="en-US" sz="45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45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제대로</a:t>
            </a:r>
            <a:r>
              <a:rPr lang="en-US" sz="45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45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이루어지고</a:t>
            </a:r>
            <a:r>
              <a:rPr lang="en-US" sz="45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45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있을까</a:t>
            </a:r>
            <a:r>
              <a:rPr lang="en-US" sz="4500" b="0" i="0" u="none" strike="noStrike" spc="-400" dirty="0">
                <a:solidFill>
                  <a:srgbClr val="000000"/>
                </a:solidFill>
                <a:latin typeface="Abadi" panose="020B0604020104020204" pitchFamily="34" charset="0"/>
              </a:rPr>
              <a:t>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4000"/>
          </a:blip>
          <a:stretch>
            <a:fillRect/>
          </a:stretch>
        </p:blipFill>
        <p:spPr>
          <a:xfrm>
            <a:off x="0" y="63500"/>
            <a:ext cx="18288000" cy="5143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073400"/>
            <a:ext cx="16764000" cy="6705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882900" y="723900"/>
            <a:ext cx="121793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200" b="0" i="0" u="none" strike="noStrike" spc="-500" dirty="0">
                <a:solidFill>
                  <a:srgbClr val="FDD325"/>
                </a:solidFill>
                <a:latin typeface="Abadi" panose="020B0604020104020204" pitchFamily="34" charset="0"/>
              </a:rPr>
              <a:t>2023</a:t>
            </a:r>
            <a:r>
              <a:rPr lang="ko-KR" sz="5200" b="0" i="0" u="none" strike="noStrike" spc="-500" dirty="0">
                <a:solidFill>
                  <a:srgbClr val="FDD325"/>
                </a:solidFill>
                <a:latin typeface="Abadi" panose="020B0604020104020204" pitchFamily="34" charset="0"/>
                <a:ea typeface="S-Core Dream 6 Bold"/>
              </a:rPr>
              <a:t>년</a:t>
            </a:r>
            <a:r>
              <a:rPr lang="en-US" sz="5200" b="0" i="0" u="none" strike="noStrike" spc="-500" dirty="0">
                <a:solidFill>
                  <a:srgbClr val="FDD325"/>
                </a:solidFill>
                <a:latin typeface="Abadi" panose="020B0604020104020204" pitchFamily="34" charset="0"/>
              </a:rPr>
              <a:t> </a:t>
            </a:r>
            <a:r>
              <a:rPr lang="ko-KR" sz="5200" b="0" i="0" u="none" strike="noStrike" spc="-500" dirty="0">
                <a:solidFill>
                  <a:srgbClr val="FDD325"/>
                </a:solidFill>
                <a:latin typeface="Abadi" panose="020B0604020104020204" pitchFamily="34" charset="0"/>
                <a:ea typeface="S-Core Dream 6 Bold"/>
              </a:rPr>
              <a:t>피해</a:t>
            </a:r>
            <a:r>
              <a:rPr lang="en-US" sz="5200" b="0" i="0" u="none" strike="noStrike" spc="-500" dirty="0">
                <a:solidFill>
                  <a:srgbClr val="FDD325"/>
                </a:solidFill>
                <a:latin typeface="Abadi" panose="020B0604020104020204" pitchFamily="34" charset="0"/>
              </a:rPr>
              <a:t> </a:t>
            </a:r>
            <a:r>
              <a:rPr lang="ko-KR" sz="5200" b="0" i="0" u="none" strike="noStrike" spc="-500" dirty="0">
                <a:solidFill>
                  <a:srgbClr val="FDD325"/>
                </a:solidFill>
                <a:latin typeface="Abadi" panose="020B0604020104020204" pitchFamily="34" charset="0"/>
                <a:ea typeface="S-Core Dream 6 Bold"/>
              </a:rPr>
              <a:t>환급액은</a:t>
            </a:r>
            <a:r>
              <a:rPr lang="en-US" sz="5200" b="0" i="0" u="none" strike="noStrike" spc="-500" dirty="0">
                <a:solidFill>
                  <a:srgbClr val="FDD325"/>
                </a:solidFill>
                <a:latin typeface="Abadi" panose="020B0604020104020204" pitchFamily="34" charset="0"/>
              </a:rPr>
              <a:t> </a:t>
            </a:r>
            <a:r>
              <a:rPr lang="ko-KR" sz="5200" b="0" i="0" u="none" strike="noStrike" spc="-500" dirty="0">
                <a:solidFill>
                  <a:srgbClr val="FDD325"/>
                </a:solidFill>
                <a:latin typeface="Abadi" panose="020B0604020104020204" pitchFamily="34" charset="0"/>
                <a:ea typeface="S-Core Dream 6 Bold"/>
              </a:rPr>
              <a:t>단</a:t>
            </a:r>
            <a:r>
              <a:rPr lang="en-US" sz="5200" b="0" i="0" u="none" strike="noStrike" spc="-500" dirty="0">
                <a:solidFill>
                  <a:srgbClr val="FDD325"/>
                </a:solidFill>
                <a:latin typeface="Abadi" panose="020B0604020104020204" pitchFamily="34" charset="0"/>
              </a:rPr>
              <a:t> 379</a:t>
            </a:r>
            <a:r>
              <a:rPr lang="ko-KR" sz="5200" b="0" i="0" u="none" strike="noStrike" spc="-500" dirty="0">
                <a:solidFill>
                  <a:srgbClr val="FDD325"/>
                </a:solidFill>
                <a:latin typeface="Abadi" panose="020B0604020104020204" pitchFamily="34" charset="0"/>
                <a:ea typeface="S-Core Dream 6 Bold"/>
              </a:rPr>
              <a:t>억원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200" y="8318500"/>
            <a:ext cx="155829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4216400"/>
            <a:ext cx="3467100" cy="4089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810000" y="7759700"/>
            <a:ext cx="16383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600" b="0" i="0" u="none" strike="noStrike" spc="-100" dirty="0">
                <a:solidFill>
                  <a:srgbClr val="000000"/>
                </a:solidFill>
                <a:latin typeface="Abadi" panose="020B0604020104020204" pitchFamily="34" charset="0"/>
              </a:rPr>
              <a:t>2023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90800" y="7759700"/>
            <a:ext cx="16383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600" b="0" i="0" u="none" strike="noStrike" spc="-100" dirty="0">
                <a:solidFill>
                  <a:srgbClr val="000000"/>
                </a:solidFill>
                <a:latin typeface="Abadi" panose="020B0604020104020204" pitchFamily="34" charset="0"/>
              </a:rPr>
              <a:t>2022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74000"/>
          </a:blip>
          <a:stretch>
            <a:fillRect/>
          </a:stretch>
        </p:blipFill>
        <p:spPr>
          <a:xfrm>
            <a:off x="5473700" y="5143500"/>
            <a:ext cx="1892300" cy="1892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448300" y="5397500"/>
            <a:ext cx="1981200" cy="1308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ko-KR" sz="22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  <a:ea typeface="S-Core Dream 6 Bold"/>
              </a:rPr>
              <a:t>약</a:t>
            </a:r>
          </a:p>
          <a:p>
            <a:pPr lvl="0" algn="ctr">
              <a:lnSpc>
                <a:spcPct val="105410"/>
              </a:lnSpc>
            </a:pPr>
            <a:r>
              <a:rPr lang="en-US" sz="3600" b="0" i="0" u="none" strike="noStrike" spc="-300" dirty="0">
                <a:solidFill>
                  <a:srgbClr val="6DEDB6"/>
                </a:solidFill>
                <a:latin typeface="Abadi" panose="020B0604020104020204" pitchFamily="34" charset="0"/>
              </a:rPr>
              <a:t>28%</a:t>
            </a:r>
          </a:p>
          <a:p>
            <a:pPr lvl="0" algn="ctr">
              <a:lnSpc>
                <a:spcPct val="105410"/>
              </a:lnSpc>
            </a:pPr>
            <a:r>
              <a:rPr lang="ko-KR" sz="22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  <a:ea typeface="S-Core Dream 6 Bold"/>
              </a:rPr>
              <a:t>감소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66900" y="1689100"/>
            <a:ext cx="145542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700" b="0" i="0" u="none" strike="noStrike" dirty="0">
                <a:solidFill>
                  <a:srgbClr val="FFFFFF"/>
                </a:solidFill>
                <a:latin typeface="Abadi" panose="020B0604020104020204" pitchFamily="34" charset="0"/>
                <a:ea typeface="S-Core Dream 5 Medium"/>
              </a:rPr>
              <a:t>그나마</a:t>
            </a:r>
            <a:r>
              <a:rPr lang="en-US" sz="2700" b="0" i="0" u="none" strike="noStrike" dirty="0">
                <a:solidFill>
                  <a:srgbClr val="FFFFFF"/>
                </a:solidFill>
                <a:latin typeface="Abadi" panose="020B0604020104020204" pitchFamily="34" charset="0"/>
              </a:rPr>
              <a:t> &lt;</a:t>
            </a:r>
            <a:r>
              <a:rPr lang="ko-KR" sz="2700" b="0" i="0" u="none" strike="noStrike" dirty="0" err="1">
                <a:solidFill>
                  <a:srgbClr val="FFFFFF"/>
                </a:solidFill>
                <a:latin typeface="Abadi" panose="020B0604020104020204" pitchFamily="34" charset="0"/>
                <a:ea typeface="S-Core Dream 5 Medium"/>
              </a:rPr>
              <a:t>통신사기피해환급법</a:t>
            </a:r>
            <a:r>
              <a:rPr lang="en-US" sz="2700" b="0" i="0" u="none" strike="noStrike" dirty="0">
                <a:solidFill>
                  <a:srgbClr val="FFFFFF"/>
                </a:solidFill>
                <a:latin typeface="Abadi" panose="020B0604020104020204" pitchFamily="34" charset="0"/>
              </a:rPr>
              <a:t>&gt; </a:t>
            </a:r>
            <a:r>
              <a:rPr lang="ko-KR" sz="2700" b="0" i="0" u="none" strike="noStrike" dirty="0">
                <a:solidFill>
                  <a:srgbClr val="FFFFFF"/>
                </a:solidFill>
                <a:latin typeface="Abadi" panose="020B0604020104020204" pitchFamily="34" charset="0"/>
                <a:ea typeface="S-Core Dream 5 Medium"/>
              </a:rPr>
              <a:t>적용</a:t>
            </a:r>
            <a:r>
              <a:rPr lang="en-US" sz="2700" b="0" i="0" u="none" strike="noStrike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ko-KR" sz="2700" b="0" i="0" u="none" strike="noStrike" dirty="0">
                <a:solidFill>
                  <a:srgbClr val="FFFFFF"/>
                </a:solidFill>
                <a:latin typeface="Abadi" panose="020B0604020104020204" pitchFamily="34" charset="0"/>
                <a:ea typeface="S-Core Dream 5 Medium"/>
              </a:rPr>
              <a:t>대상이었던</a:t>
            </a:r>
            <a:r>
              <a:rPr lang="en-US" sz="2700" b="0" i="0" u="none" strike="noStrike" dirty="0">
                <a:solidFill>
                  <a:srgbClr val="FFFFFF"/>
                </a:solidFill>
                <a:latin typeface="Abadi" panose="020B0604020104020204" pitchFamily="34" charset="0"/>
              </a:rPr>
              <a:t>  '</a:t>
            </a:r>
            <a:r>
              <a:rPr lang="ko-KR" sz="2700" b="0" i="0" u="none" strike="noStrike" dirty="0">
                <a:solidFill>
                  <a:srgbClr val="FFFFFF"/>
                </a:solidFill>
                <a:latin typeface="Abadi" panose="020B0604020104020204" pitchFamily="34" charset="0"/>
                <a:ea typeface="S-Core Dream 5 Medium"/>
              </a:rPr>
              <a:t>계좌이체형</a:t>
            </a:r>
            <a:r>
              <a:rPr lang="en-US" sz="2700" b="0" i="0" u="none" strike="noStrike" dirty="0">
                <a:solidFill>
                  <a:srgbClr val="FFFFFF"/>
                </a:solidFill>
                <a:latin typeface="Abadi" panose="020B0604020104020204" pitchFamily="34" charset="0"/>
              </a:rPr>
              <a:t>' </a:t>
            </a:r>
            <a:r>
              <a:rPr lang="ko-KR" sz="2700" b="0" i="0" u="none" strike="noStrike" dirty="0">
                <a:solidFill>
                  <a:srgbClr val="FFFFFF"/>
                </a:solidFill>
                <a:latin typeface="Abadi" panose="020B0604020104020204" pitchFamily="34" charset="0"/>
                <a:ea typeface="S-Core Dream 5 Medium"/>
              </a:rPr>
              <a:t>범죄는</a:t>
            </a:r>
            <a:r>
              <a:rPr lang="en-US" sz="2700" b="0" i="0" u="none" strike="noStrike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ko-KR" sz="2700" b="0" i="0" u="none" strike="noStrike" dirty="0">
                <a:solidFill>
                  <a:srgbClr val="FFFFFF"/>
                </a:solidFill>
                <a:latin typeface="Abadi" panose="020B0604020104020204" pitchFamily="34" charset="0"/>
                <a:ea typeface="S-Core Dream 5 Medium"/>
              </a:rPr>
              <a:t>감소하고</a:t>
            </a:r>
            <a:r>
              <a:rPr lang="en-US" sz="2700" b="0" i="0" u="none" strike="noStrike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ko-KR" sz="2700" b="0" i="0" u="none" strike="noStrike" dirty="0">
                <a:solidFill>
                  <a:srgbClr val="FFFFFF"/>
                </a:solidFill>
                <a:latin typeface="Abadi" panose="020B0604020104020204" pitchFamily="34" charset="0"/>
                <a:ea typeface="S-Core Dream 5 Medium"/>
              </a:rPr>
              <a:t>있다</a:t>
            </a:r>
            <a:r>
              <a:rPr lang="en-US" sz="2700" b="0" i="0" u="none" strike="noStrike" dirty="0">
                <a:solidFill>
                  <a:srgbClr val="FFFFFF"/>
                </a:solidFill>
                <a:latin typeface="Abadi" panose="020B0604020104020204" pitchFamily="34" charset="0"/>
              </a:rPr>
              <a:t>. 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>
            <a:alphaModFix amt="47000"/>
          </a:blip>
          <a:stretch>
            <a:fillRect/>
          </a:stretch>
        </p:blipFill>
        <p:spPr>
          <a:xfrm rot="-60000">
            <a:off x="5207000" y="6718300"/>
            <a:ext cx="1473200" cy="850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5600" y="4889500"/>
            <a:ext cx="7734300" cy="3429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997200" y="4267200"/>
            <a:ext cx="3492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9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S-Core Dream 5 Medium"/>
              </a:rPr>
              <a:t>계좌이체형</a:t>
            </a:r>
            <a:r>
              <a:rPr lang="en-US" sz="1900" b="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S-Core Dream 5 Medium"/>
              </a:rPr>
              <a:t>보이스피싱</a:t>
            </a:r>
            <a:r>
              <a:rPr lang="en-US" sz="1900" b="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S-Core Dream 5 Medium"/>
              </a:rPr>
              <a:t>범죄</a:t>
            </a:r>
          </a:p>
          <a:p>
            <a:pPr lvl="0" algn="ctr">
              <a:lnSpc>
                <a:spcPct val="99600"/>
              </a:lnSpc>
            </a:pPr>
            <a:r>
              <a:rPr lang="ko-KR" sz="19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S-Core Dream 5 Medium"/>
              </a:rPr>
              <a:t>감소현황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3700" y="4000500"/>
            <a:ext cx="3619500" cy="850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47200" y="4038600"/>
            <a:ext cx="5156200" cy="850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096500" y="4406900"/>
            <a:ext cx="34925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9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S-Core Dream 5 Medium"/>
              </a:rPr>
              <a:t>복잡한</a:t>
            </a:r>
            <a:r>
              <a:rPr lang="en-US" sz="1900" b="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S-Core Dream 5 Medium"/>
              </a:rPr>
              <a:t>환급절차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27200" y="8610600"/>
            <a:ext cx="145542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700" dirty="0">
                <a:solidFill>
                  <a:srgbClr val="000000"/>
                </a:solidFill>
                <a:latin typeface="Abadi" panose="020B0604020104020204" pitchFamily="34" charset="0"/>
              </a:rPr>
              <a:t>2023</a:t>
            </a:r>
            <a:r>
              <a:rPr lang="ko-KR" altLang="en-US" sz="2700" dirty="0">
                <a:solidFill>
                  <a:srgbClr val="000000"/>
                </a:solidFill>
                <a:latin typeface="Abadi" panose="020B0604020104020204" pitchFamily="34" charset="0"/>
              </a:rPr>
              <a:t>년 </a:t>
            </a:r>
            <a:r>
              <a:rPr lang="en-US" altLang="ko-KR" sz="2700" dirty="0">
                <a:solidFill>
                  <a:srgbClr val="000000"/>
                </a:solidFill>
                <a:latin typeface="Abadi" panose="020B0604020104020204" pitchFamily="34" charset="0"/>
              </a:rPr>
              <a:t>11</a:t>
            </a:r>
            <a:r>
              <a:rPr lang="ko-KR" altLang="en-US" sz="2700" b="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월　</a:t>
            </a:r>
            <a:r>
              <a:rPr lang="en-US" sz="2700" b="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'</a:t>
            </a:r>
            <a:r>
              <a:rPr lang="ko-KR" sz="2700" b="0" i="0" u="none" strike="noStrike" dirty="0" err="1">
                <a:solidFill>
                  <a:srgbClr val="000000"/>
                </a:solidFill>
                <a:latin typeface="Abadi" panose="020B0604020104020204" pitchFamily="34" charset="0"/>
                <a:ea typeface="S-Core Dream 5 Medium"/>
              </a:rPr>
              <a:t>대면편취형</a:t>
            </a:r>
            <a:r>
              <a:rPr lang="en-US" sz="2700" b="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＇ </a:t>
            </a:r>
            <a:r>
              <a:rPr lang="ko-KR" altLang="en-US" sz="2700" b="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범죄의 </a:t>
            </a:r>
            <a:r>
              <a:rPr lang="ko-KR" sz="27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S-Core Dream 5 Medium"/>
              </a:rPr>
              <a:t>환급법안</a:t>
            </a:r>
            <a:r>
              <a:rPr lang="ko-KR" altLang="en-US" sz="27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S-Core Dream 5 Medium"/>
              </a:rPr>
              <a:t>이</a:t>
            </a:r>
            <a:r>
              <a:rPr lang="en-US" sz="2700" b="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27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S-Core Dream 5 Medium"/>
              </a:rPr>
              <a:t>실행</a:t>
            </a:r>
            <a:r>
              <a:rPr lang="ko-KR" altLang="en-US" sz="27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S-Core Dream 5 Medium"/>
              </a:rPr>
              <a:t>되었지만 아직도 위험하다</a:t>
            </a:r>
            <a:r>
              <a:rPr lang="en-US" altLang="ko-KR" sz="27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S-Core Dream 5 Medium"/>
              </a:rPr>
              <a:t>!</a:t>
            </a:r>
            <a:endParaRPr lang="en-US" sz="2700" b="0" i="0" u="none" strike="noStrike" dirty="0">
              <a:solidFill>
                <a:srgbClr val="000000"/>
              </a:solidFill>
              <a:latin typeface="Abadi" panose="020B0604020104020204" pitchFamily="34" charset="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4439900" y="8216900"/>
            <a:ext cx="12954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4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Chilgok Gwon Anja" panose="020B0503020000020004" pitchFamily="18" charset="-127"/>
              </a:rPr>
              <a:t>출처</a:t>
            </a:r>
            <a:r>
              <a:rPr lang="en-US" sz="1400" b="0" i="0" u="none" strike="noStrike" dirty="0">
                <a:solidFill>
                  <a:srgbClr val="000000"/>
                </a:solidFill>
                <a:latin typeface="Chilgok Gwon Anja" panose="020B0503020000020004" pitchFamily="18" charset="-127"/>
              </a:rPr>
              <a:t>: </a:t>
            </a:r>
            <a:r>
              <a:rPr lang="ko-KR" sz="14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Chilgok Gwon Anja" panose="020B0503020000020004" pitchFamily="18" charset="-127"/>
              </a:rPr>
              <a:t>대구경찰청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664200" y="8051800"/>
            <a:ext cx="12954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4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Chilgok Gwon Anja" panose="020B0503020000020004" pitchFamily="18" charset="-127"/>
              </a:rPr>
              <a:t>출처</a:t>
            </a:r>
            <a:r>
              <a:rPr lang="en-US" sz="1400" b="0" i="0" u="none" strike="noStrike" dirty="0">
                <a:solidFill>
                  <a:srgbClr val="000000"/>
                </a:solidFill>
                <a:latin typeface="Chilgok Gwon Anja" panose="020B0503020000020004" pitchFamily="18" charset="-127"/>
              </a:rPr>
              <a:t>: </a:t>
            </a:r>
            <a:r>
              <a:rPr lang="ko-KR" sz="14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Chilgok Gwon Anja" panose="020B0503020000020004" pitchFamily="18" charset="-127"/>
              </a:rPr>
              <a:t>금융감독원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4000"/>
          </a:blip>
          <a:stretch>
            <a:fillRect/>
          </a:stretch>
        </p:blipFill>
        <p:spPr>
          <a:xfrm>
            <a:off x="0" y="0"/>
            <a:ext cx="18288000" cy="2692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667000" y="774700"/>
            <a:ext cx="13271500" cy="1257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000" b="0" i="0" u="none" strike="noStrike" spc="-700" dirty="0">
                <a:solidFill>
                  <a:srgbClr val="FDD325"/>
                </a:solidFill>
                <a:latin typeface="Abadi" panose="020B0604020104020204" pitchFamily="34" charset="0"/>
                <a:ea typeface="S-Core Dream 6 Bold"/>
              </a:rPr>
              <a:t>모델</a:t>
            </a:r>
            <a:r>
              <a:rPr lang="en-US" sz="7000" b="0" i="0" u="none" strike="noStrike" spc="-700" dirty="0">
                <a:solidFill>
                  <a:srgbClr val="FDD325"/>
                </a:solidFill>
                <a:latin typeface="Abadi" panose="020B0604020104020204" pitchFamily="34" charset="0"/>
              </a:rPr>
              <a:t> </a:t>
            </a:r>
            <a:r>
              <a:rPr lang="ko-KR" sz="7000" b="0" i="0" u="none" strike="noStrike" spc="-700" dirty="0">
                <a:solidFill>
                  <a:srgbClr val="FDD325"/>
                </a:solidFill>
                <a:latin typeface="Abadi" panose="020B0604020104020204" pitchFamily="34" charset="0"/>
                <a:ea typeface="S-Core Dream 6 Bold"/>
              </a:rPr>
              <a:t>학습에</a:t>
            </a:r>
            <a:r>
              <a:rPr lang="en-US" sz="7000" b="0" i="0" u="none" strike="noStrike" spc="-700" dirty="0">
                <a:solidFill>
                  <a:srgbClr val="FDD325"/>
                </a:solidFill>
                <a:latin typeface="Abadi" panose="020B0604020104020204" pitchFamily="34" charset="0"/>
              </a:rPr>
              <a:t> </a:t>
            </a:r>
            <a:r>
              <a:rPr lang="ko-KR" sz="7000" b="0" i="0" u="none" strike="noStrike" spc="-700" dirty="0">
                <a:solidFill>
                  <a:srgbClr val="FDD325"/>
                </a:solidFill>
                <a:latin typeface="Abadi" panose="020B0604020104020204" pitchFamily="34" charset="0"/>
                <a:ea typeface="S-Core Dream 6 Bold"/>
              </a:rPr>
              <a:t>사용된</a:t>
            </a:r>
            <a:r>
              <a:rPr lang="en-US" sz="7000" b="0" i="0" u="none" strike="noStrike" spc="-700" dirty="0">
                <a:solidFill>
                  <a:srgbClr val="FDD325"/>
                </a:solidFill>
                <a:latin typeface="Abadi" panose="020B0604020104020204" pitchFamily="34" charset="0"/>
              </a:rPr>
              <a:t> </a:t>
            </a:r>
            <a:r>
              <a:rPr lang="ko-KR" sz="7000" b="0" i="0" u="none" strike="noStrike" spc="-700" dirty="0">
                <a:solidFill>
                  <a:srgbClr val="FDD325"/>
                </a:solidFill>
                <a:latin typeface="Abadi" panose="020B0604020104020204" pitchFamily="34" charset="0"/>
                <a:ea typeface="S-Core Dream 6 Bold"/>
              </a:rPr>
              <a:t>대안데이터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92400"/>
            <a:ext cx="18440400" cy="22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300" y="4064000"/>
            <a:ext cx="4102100" cy="774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83000"/>
          </a:blip>
          <a:stretch>
            <a:fillRect/>
          </a:stretch>
        </p:blipFill>
        <p:spPr>
          <a:xfrm>
            <a:off x="5816600" y="3746500"/>
            <a:ext cx="5892800" cy="534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4000" y="5664200"/>
            <a:ext cx="2349500" cy="685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" y="3822700"/>
            <a:ext cx="5168900" cy="3365500"/>
          </a:xfrm>
          <a:prstGeom prst="rect">
            <a:avLst/>
          </a:prstGeom>
          <a:effectLst>
            <a:outerShdw blurRad="112429" dist="284299" dir="2700000">
              <a:srgbClr val="000000">
                <a:alpha val="5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8026400" y="5041900"/>
            <a:ext cx="1549400" cy="27178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327900" y="5892800"/>
            <a:ext cx="2946400" cy="101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1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S-Core Dream 5 Medium"/>
              </a:rPr>
              <a:t>학습</a:t>
            </a:r>
            <a:r>
              <a:rPr lang="en-US" sz="3100" b="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S-Core Dream 5 Medium"/>
              </a:rPr>
              <a:t>데이터</a:t>
            </a:r>
            <a:r>
              <a:rPr lang="en-US" sz="3100" b="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31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S-Core Dream 5 Medium"/>
              </a:rPr>
              <a:t>비율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9600" y="4051300"/>
            <a:ext cx="5245100" cy="101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1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S-Core Dream 5 Medium"/>
              </a:rPr>
              <a:t>금융</a:t>
            </a:r>
            <a:r>
              <a:rPr lang="en-US" sz="3100" b="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S-Core Dream 5 Medium"/>
              </a:rPr>
              <a:t>감독원이</a:t>
            </a:r>
            <a:r>
              <a:rPr lang="en-US" sz="3100" b="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S-Core Dream 5 Medium"/>
              </a:rPr>
              <a:t>공개한</a:t>
            </a:r>
            <a:r>
              <a:rPr lang="en-US" sz="3100" b="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31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S-Core Dream 5 Medium"/>
              </a:rPr>
              <a:t>보이스피싱</a:t>
            </a:r>
            <a:r>
              <a:rPr lang="en-US" sz="3100" b="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S-Core Dream 5 Medium"/>
              </a:rPr>
              <a:t>데이터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0800" y="5029200"/>
            <a:ext cx="1638300" cy="2159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92100" y="5384800"/>
            <a:ext cx="52451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100" b="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1,343</a:t>
            </a:r>
            <a:r>
              <a:rPr lang="ko-KR" sz="31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S-Core Dream 5 Medium"/>
              </a:rPr>
              <a:t>개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5400" y="4584700"/>
            <a:ext cx="3238500" cy="24257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92000" y="4064000"/>
            <a:ext cx="5219700" cy="4025900"/>
          </a:xfrm>
          <a:prstGeom prst="rect">
            <a:avLst/>
          </a:prstGeom>
          <a:effectLst>
            <a:outerShdw blurRad="161008" dist="247433" dir="2700000">
              <a:srgbClr val="000000">
                <a:alpha val="50000"/>
              </a:srgbClr>
            </a:outerShdw>
          </a:effectLst>
        </p:spPr>
      </p:pic>
      <p:sp>
        <p:nvSpPr>
          <p:cNvPr id="17" name="TextBox 17"/>
          <p:cNvSpPr txBox="1"/>
          <p:nvPr/>
        </p:nvSpPr>
        <p:spPr>
          <a:xfrm>
            <a:off x="12306300" y="7150100"/>
            <a:ext cx="53467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S-Core Dream 5 Medium"/>
              </a:rPr>
              <a:t>일반</a:t>
            </a:r>
            <a:r>
              <a:rPr lang="en-US" sz="2800" b="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S-Core Dream 5 Medium"/>
              </a:rPr>
              <a:t>전자</a:t>
            </a:r>
            <a:r>
              <a:rPr lang="en-US" sz="2800" b="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S-Core Dream 5 Medium"/>
              </a:rPr>
              <a:t>상거래</a:t>
            </a:r>
            <a:r>
              <a:rPr lang="en-US" sz="2800" b="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S-Core Dream 5 Medium"/>
              </a:rPr>
              <a:t>데이터</a:t>
            </a:r>
          </a:p>
          <a:p>
            <a:pPr lvl="0" algn="ct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(</a:t>
            </a:r>
            <a:r>
              <a:rPr lang="ko-KR" sz="28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S-Core Dream 5 Medium"/>
              </a:rPr>
              <a:t>계좌</a:t>
            </a:r>
            <a:r>
              <a:rPr lang="en-US" sz="2800" b="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S-Core Dream 5 Medium"/>
              </a:rPr>
              <a:t>정보</a:t>
            </a:r>
            <a:r>
              <a:rPr lang="en-US" sz="2800" b="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, </a:t>
            </a:r>
            <a:r>
              <a:rPr lang="ko-KR" sz="28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S-Core Dream 5 Medium"/>
              </a:rPr>
              <a:t>금액</a:t>
            </a:r>
            <a:r>
              <a:rPr lang="en-US" sz="2800" b="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2800" b="0" i="0" u="none" strike="noStrike" dirty="0" err="1">
                <a:solidFill>
                  <a:srgbClr val="000000"/>
                </a:solidFill>
                <a:latin typeface="Abadi" panose="020B0604020104020204" pitchFamily="34" charset="0"/>
                <a:ea typeface="S-Core Dream 5 Medium"/>
              </a:rPr>
              <a:t>정보등이</a:t>
            </a:r>
            <a:r>
              <a:rPr lang="en-US" sz="2800" b="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S-Core Dream 5 Medium"/>
              </a:rPr>
              <a:t>포함</a:t>
            </a:r>
            <a:r>
              <a:rPr lang="en-US" sz="2800" b="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)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90600" y="4483100"/>
            <a:ext cx="2222500" cy="26289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0769600" y="4851400"/>
            <a:ext cx="52451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100" b="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71,759</a:t>
            </a:r>
            <a:r>
              <a:rPr lang="ko-KR" sz="31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S-Core Dream 5 Medium"/>
              </a:rPr>
              <a:t>개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595100" y="4114800"/>
            <a:ext cx="3606800" cy="22479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4000"/>
          </a:blip>
          <a:stretch>
            <a:fillRect/>
          </a:stretch>
        </p:blipFill>
        <p:spPr>
          <a:xfrm>
            <a:off x="0" y="0"/>
            <a:ext cx="18288000" cy="3657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898900" y="774700"/>
            <a:ext cx="107950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700" b="0" i="0" u="none" strike="noStrike" spc="-500" dirty="0">
                <a:solidFill>
                  <a:srgbClr val="FDD325"/>
                </a:solidFill>
                <a:latin typeface="Abadi" panose="020B0604020104020204" pitchFamily="34" charset="0"/>
                <a:ea typeface="S-Core Dream 6 Bold"/>
              </a:rPr>
              <a:t>실시간</a:t>
            </a:r>
            <a:r>
              <a:rPr lang="en-US" sz="5700" b="0" i="0" u="none" strike="noStrike" spc="-500" dirty="0">
                <a:solidFill>
                  <a:srgbClr val="FDD325"/>
                </a:solidFill>
                <a:latin typeface="Abadi" panose="020B0604020104020204" pitchFamily="34" charset="0"/>
              </a:rPr>
              <a:t> </a:t>
            </a:r>
            <a:r>
              <a:rPr lang="ko-KR" sz="5700" b="0" i="0" u="none" strike="noStrike" spc="-500" dirty="0">
                <a:solidFill>
                  <a:srgbClr val="FDD325"/>
                </a:solidFill>
                <a:latin typeface="Abadi" panose="020B0604020104020204" pitchFamily="34" charset="0"/>
                <a:ea typeface="S-Core Dream 6 Bold"/>
              </a:rPr>
              <a:t>통화</a:t>
            </a:r>
            <a:r>
              <a:rPr lang="en-US" sz="5700" b="0" i="0" u="none" strike="noStrike" spc="-500" dirty="0">
                <a:solidFill>
                  <a:srgbClr val="FDD325"/>
                </a:solidFill>
                <a:latin typeface="Abadi" panose="020B0604020104020204" pitchFamily="34" charset="0"/>
              </a:rPr>
              <a:t> </a:t>
            </a:r>
            <a:r>
              <a:rPr lang="ko-KR" sz="5700" b="0" i="0" u="none" strike="noStrike" spc="-500" dirty="0">
                <a:solidFill>
                  <a:srgbClr val="FDD325"/>
                </a:solidFill>
                <a:latin typeface="Abadi" panose="020B0604020104020204" pitchFamily="34" charset="0"/>
                <a:ea typeface="S-Core Dream 6 Bold"/>
              </a:rPr>
              <a:t>음성</a:t>
            </a:r>
            <a:r>
              <a:rPr lang="en-US" sz="5700" b="0" i="0" u="none" strike="noStrike" spc="-500" dirty="0">
                <a:solidFill>
                  <a:srgbClr val="FDD325"/>
                </a:solidFill>
                <a:latin typeface="Abadi" panose="020B0604020104020204" pitchFamily="34" charset="0"/>
              </a:rPr>
              <a:t> </a:t>
            </a:r>
            <a:r>
              <a:rPr lang="ko-KR" sz="5700" b="0" i="0" u="none" strike="noStrike" spc="-500" dirty="0">
                <a:solidFill>
                  <a:srgbClr val="FDD325"/>
                </a:solidFill>
                <a:latin typeface="Abadi" panose="020B0604020104020204" pitchFamily="34" charset="0"/>
                <a:ea typeface="S-Core Dream 6 Bold"/>
              </a:rPr>
              <a:t>분석</a:t>
            </a:r>
            <a:r>
              <a:rPr lang="en-US" sz="5700" b="0" i="0" u="none" strike="noStrike" spc="-500" dirty="0">
                <a:solidFill>
                  <a:srgbClr val="FDD325"/>
                </a:solidFill>
                <a:latin typeface="Abadi" panose="020B0604020104020204" pitchFamily="34" charset="0"/>
              </a:rPr>
              <a:t> </a:t>
            </a:r>
            <a:r>
              <a:rPr lang="ko-KR" sz="5700" b="0" i="0" u="none" strike="noStrike" spc="-500" dirty="0">
                <a:solidFill>
                  <a:srgbClr val="FDD325"/>
                </a:solidFill>
                <a:latin typeface="Abadi" panose="020B0604020104020204" pitchFamily="34" charset="0"/>
                <a:ea typeface="S-Core Dream 6 Bold"/>
              </a:rPr>
              <a:t>프로세스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50900" y="1778000"/>
            <a:ext cx="165862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2600" b="0" i="0" u="none" strike="noStrike" spc="-200" dirty="0" err="1">
                <a:solidFill>
                  <a:srgbClr val="FFFFFF"/>
                </a:solidFill>
                <a:latin typeface="Abadi" panose="020B0604020104020204" pitchFamily="34" charset="0"/>
              </a:rPr>
              <a:t>TalkGUARD</a:t>
            </a:r>
            <a:r>
              <a:rPr lang="en-US" sz="26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ko-KR" sz="26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  <a:ea typeface="S-Core Dream 5 Medium"/>
              </a:rPr>
              <a:t>는</a:t>
            </a:r>
            <a:r>
              <a:rPr lang="en-US" sz="26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ko-KR" sz="26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  <a:ea typeface="S-Core Dream 5 Medium"/>
              </a:rPr>
              <a:t>인공</a:t>
            </a:r>
            <a:r>
              <a:rPr lang="en-US" sz="26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ko-KR" sz="26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  <a:ea typeface="S-Core Dream 5 Medium"/>
              </a:rPr>
              <a:t>지능</a:t>
            </a:r>
            <a:r>
              <a:rPr lang="en-US" sz="26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ko-KR" sz="26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  <a:ea typeface="S-Core Dream 5 Medium"/>
              </a:rPr>
              <a:t>모델을</a:t>
            </a:r>
            <a:r>
              <a:rPr lang="en-US" sz="26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ko-KR" sz="26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  <a:ea typeface="S-Core Dream 5 Medium"/>
              </a:rPr>
              <a:t>활용하여</a:t>
            </a:r>
            <a:r>
              <a:rPr lang="en-US" sz="26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</a:rPr>
              <a:t>  </a:t>
            </a:r>
            <a:r>
              <a:rPr lang="ko-KR" sz="26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  <a:ea typeface="S-Core Dream 5 Medium"/>
              </a:rPr>
              <a:t>통화</a:t>
            </a:r>
            <a:r>
              <a:rPr lang="en-US" sz="26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ko-KR" sz="26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  <a:ea typeface="S-Core Dream 5 Medium"/>
              </a:rPr>
              <a:t>중</a:t>
            </a:r>
            <a:r>
              <a:rPr lang="en-US" sz="26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ko-KR" sz="26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  <a:ea typeface="S-Core Dream 5 Medium"/>
              </a:rPr>
              <a:t>보이스피싱</a:t>
            </a:r>
            <a:r>
              <a:rPr lang="en-US" sz="26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ko-KR" sz="26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  <a:ea typeface="S-Core Dream 5 Medium"/>
              </a:rPr>
              <a:t>여부를</a:t>
            </a:r>
            <a:r>
              <a:rPr lang="en-US" sz="26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ko-KR" sz="26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  <a:ea typeface="S-Core Dream 5 Medium"/>
              </a:rPr>
              <a:t>판단한다</a:t>
            </a:r>
            <a:r>
              <a:rPr lang="en-US" sz="26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</a:rPr>
              <a:t>.</a:t>
            </a:r>
          </a:p>
          <a:p>
            <a:pPr lvl="0" algn="ctr">
              <a:lnSpc>
                <a:spcPct val="132800"/>
              </a:lnSpc>
            </a:pPr>
            <a:r>
              <a:rPr lang="ko-KR" sz="26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  <a:ea typeface="S-Core Dream 5 Medium"/>
              </a:rPr>
              <a:t>모델의</a:t>
            </a:r>
            <a:r>
              <a:rPr lang="en-US" sz="26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ko-KR" sz="26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  <a:ea typeface="S-Core Dream 5 Medium"/>
              </a:rPr>
              <a:t>학습을</a:t>
            </a:r>
            <a:r>
              <a:rPr lang="en-US" sz="26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ko-KR" sz="26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  <a:ea typeface="S-Core Dream 5 Medium"/>
              </a:rPr>
              <a:t>위해</a:t>
            </a:r>
            <a:r>
              <a:rPr lang="en-US" sz="26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ko-KR" sz="26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  <a:ea typeface="S-Core Dream 5 Medium"/>
              </a:rPr>
              <a:t>음성</a:t>
            </a:r>
            <a:r>
              <a:rPr lang="en-US" sz="26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ko-KR" sz="26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  <a:ea typeface="S-Core Dream 5 Medium"/>
              </a:rPr>
              <a:t>파일을</a:t>
            </a:r>
            <a:r>
              <a:rPr lang="en-US" sz="26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ko-KR" sz="26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  <a:ea typeface="S-Core Dream 5 Medium"/>
              </a:rPr>
              <a:t>텍스트화</a:t>
            </a:r>
            <a:r>
              <a:rPr lang="en-US" sz="26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ko-KR" sz="26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  <a:ea typeface="S-Core Dream 5 Medium"/>
              </a:rPr>
              <a:t>하고</a:t>
            </a:r>
            <a:r>
              <a:rPr lang="en-US" sz="26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</a:rPr>
              <a:t>,  AI </a:t>
            </a:r>
            <a:r>
              <a:rPr lang="ko-KR" sz="26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  <a:ea typeface="S-Core Dream 5 Medium"/>
              </a:rPr>
              <a:t>모델은</a:t>
            </a:r>
            <a:r>
              <a:rPr lang="en-US" sz="26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ko-KR" sz="26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  <a:ea typeface="S-Core Dream 5 Medium"/>
              </a:rPr>
              <a:t>이</a:t>
            </a:r>
            <a:r>
              <a:rPr lang="en-US" sz="26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ko-KR" sz="26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  <a:ea typeface="S-Core Dream 5 Medium"/>
              </a:rPr>
              <a:t>텍스트</a:t>
            </a:r>
            <a:r>
              <a:rPr lang="en-US" sz="26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ko-KR" sz="26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  <a:ea typeface="S-Core Dream 5 Medium"/>
              </a:rPr>
              <a:t>데이터를</a:t>
            </a:r>
            <a:r>
              <a:rPr lang="en-US" sz="26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ko-KR" sz="26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  <a:ea typeface="S-Core Dream 5 Medium"/>
              </a:rPr>
              <a:t>기반으로</a:t>
            </a:r>
            <a:r>
              <a:rPr lang="en-US" sz="26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ko-KR" sz="26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  <a:ea typeface="S-Core Dream 5 Medium"/>
              </a:rPr>
              <a:t>보이스피싱</a:t>
            </a:r>
            <a:r>
              <a:rPr lang="en-US" sz="26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ko-KR" sz="26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  <a:ea typeface="S-Core Dream 5 Medium"/>
              </a:rPr>
              <a:t>특징을</a:t>
            </a:r>
            <a:r>
              <a:rPr lang="en-US" sz="26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ko-KR" sz="26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  <a:ea typeface="S-Core Dream 5 Medium"/>
              </a:rPr>
              <a:t>학습한다</a:t>
            </a:r>
            <a:r>
              <a:rPr lang="en-US" sz="2600" b="0" i="0" u="none" strike="noStrike" spc="-200" dirty="0">
                <a:solidFill>
                  <a:srgbClr val="FFFFFF"/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00100" y="7416800"/>
            <a:ext cx="26670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  <a:ea typeface="S-Core Dream 5 Medium"/>
              </a:rPr>
              <a:t>실제</a:t>
            </a:r>
            <a:r>
              <a:rPr lang="en-US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ko-KR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  <a:ea typeface="S-Core Dream 5 Medium"/>
              </a:rPr>
              <a:t>보이스피싱</a:t>
            </a:r>
            <a:r>
              <a:rPr lang="en-US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ko-KR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  <a:ea typeface="S-Core Dream 5 Medium"/>
              </a:rPr>
              <a:t>사례</a:t>
            </a:r>
            <a:r>
              <a:rPr lang="en-US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</a:rPr>
              <a:t> </a:t>
            </a:r>
          </a:p>
          <a:p>
            <a:pPr lvl="0" algn="ctr">
              <a:lnSpc>
                <a:spcPct val="124499"/>
              </a:lnSpc>
            </a:pPr>
            <a:r>
              <a:rPr lang="ko-KR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  <a:ea typeface="S-Core Dream 5 Medium"/>
              </a:rPr>
              <a:t>음성을</a:t>
            </a:r>
            <a:r>
              <a:rPr lang="en-US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</a:rPr>
              <a:t> </a:t>
            </a:r>
            <a:r>
              <a:rPr lang="ko-KR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  <a:ea typeface="S-Core Dream 5 Medium"/>
              </a:rPr>
              <a:t>수집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4800600"/>
            <a:ext cx="1828800" cy="1828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300" y="5219700"/>
            <a:ext cx="1244600" cy="1003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11200" y="6972300"/>
            <a:ext cx="2857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000" b="0" i="0" u="none" strike="noStrike" spc="-2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보이스피싱</a:t>
            </a:r>
            <a:r>
              <a:rPr lang="en-US" sz="2000" b="0" i="0" u="none" strike="noStrike" spc="-200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2000" b="0" i="0" u="none" strike="noStrike" spc="-2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음성</a:t>
            </a:r>
            <a:r>
              <a:rPr lang="en-US" sz="2000" b="0" i="0" u="none" strike="noStrike" spc="-200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2000" b="0" i="0" u="none" strike="noStrike" spc="-2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수집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4100" y="5524500"/>
            <a:ext cx="215900" cy="381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924300" y="7416800"/>
            <a:ext cx="26670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</a:rPr>
              <a:t>Speech To Text </a:t>
            </a:r>
            <a:r>
              <a:rPr lang="ko-KR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  <a:ea typeface="S-Core Dream 5 Medium"/>
              </a:rPr>
              <a:t>기법을</a:t>
            </a:r>
            <a:r>
              <a:rPr lang="en-US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ko-KR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  <a:ea typeface="S-Core Dream 5 Medium"/>
              </a:rPr>
              <a:t>통해</a:t>
            </a:r>
            <a:r>
              <a:rPr lang="en-US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</a:rPr>
              <a:t> </a:t>
            </a:r>
          </a:p>
          <a:p>
            <a:pPr lvl="0" algn="ctr">
              <a:lnSpc>
                <a:spcPct val="124499"/>
              </a:lnSpc>
            </a:pPr>
            <a:r>
              <a:rPr lang="ko-KR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  <a:ea typeface="S-Core Dream 5 Medium"/>
              </a:rPr>
              <a:t>보이스피싱</a:t>
            </a:r>
            <a:r>
              <a:rPr lang="en-US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ko-KR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  <a:ea typeface="S-Core Dream 5 Medium"/>
              </a:rPr>
              <a:t>특성</a:t>
            </a:r>
            <a:r>
              <a:rPr lang="en-US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ko-KR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  <a:ea typeface="S-Core Dream 5 Medium"/>
              </a:rPr>
              <a:t>파악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4800600"/>
            <a:ext cx="1828800" cy="1828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822700" y="6972300"/>
            <a:ext cx="2857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0" i="0" u="none" strike="noStrike" spc="-200" dirty="0">
                <a:solidFill>
                  <a:srgbClr val="000000"/>
                </a:solidFill>
                <a:latin typeface="Abadi" panose="020B0604020104020204" pitchFamily="34" charset="0"/>
              </a:rPr>
              <a:t>STT </a:t>
            </a:r>
            <a:r>
              <a:rPr lang="ko-KR" sz="2000" b="0" i="0" u="none" strike="noStrike" spc="-2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기법으로</a:t>
            </a:r>
            <a:r>
              <a:rPr lang="en-US" sz="2000" b="0" i="0" u="none" strike="noStrike" spc="-200" dirty="0">
                <a:solidFill>
                  <a:srgbClr val="000000"/>
                </a:solidFill>
                <a:latin typeface="Abadi" panose="020B0604020104020204" pitchFamily="34" charset="0"/>
              </a:rPr>
              <a:t>  </a:t>
            </a:r>
            <a:r>
              <a:rPr lang="ko-KR" sz="2000" b="0" i="0" u="none" strike="noStrike" spc="-2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텍스트</a:t>
            </a:r>
            <a:r>
              <a:rPr lang="en-US" sz="2000" b="0" i="0" u="none" strike="noStrike" spc="-200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2000" b="0" i="0" u="none" strike="noStrike" spc="-2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변환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9800" y="5257800"/>
            <a:ext cx="1003300" cy="889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0" y="5524500"/>
            <a:ext cx="215900" cy="381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4800600"/>
            <a:ext cx="1828800" cy="1828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4100" y="5524500"/>
            <a:ext cx="215900" cy="381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4800600"/>
            <a:ext cx="1828800" cy="1828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3800" y="5524500"/>
            <a:ext cx="215900" cy="3810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7708900" y="6959600"/>
            <a:ext cx="2870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8689"/>
              </a:lnSpc>
            </a:pPr>
            <a:r>
              <a:rPr lang="en-US" sz="2200" b="0" i="0" u="none" strike="noStrike" spc="-200" dirty="0">
                <a:solidFill>
                  <a:srgbClr val="000000"/>
                </a:solidFill>
                <a:latin typeface="Abadi" panose="020B0604020104020204" pitchFamily="34" charset="0"/>
              </a:rPr>
              <a:t>AI  </a:t>
            </a:r>
            <a:r>
              <a:rPr lang="ko-KR" sz="2200" b="0" i="0" u="none" strike="noStrike" spc="-2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학습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5100" y="8890000"/>
            <a:ext cx="2692400" cy="6477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8534400" y="9004300"/>
            <a:ext cx="1219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모델</a:t>
            </a:r>
            <a:r>
              <a:rPr lang="en-US" sz="2200" b="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학습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700" y="8890000"/>
            <a:ext cx="5334000" cy="647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12600" y="8890000"/>
            <a:ext cx="5334000" cy="647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5143500"/>
            <a:ext cx="1371600" cy="1308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05300" y="4940300"/>
            <a:ext cx="1841500" cy="1841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15300" y="4635500"/>
            <a:ext cx="2374900" cy="23749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7899400" y="7416800"/>
            <a:ext cx="26670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600" b="0" i="0" u="none" strike="noStrike" spc="-100" dirty="0" err="1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</a:rPr>
              <a:t>KoElectra</a:t>
            </a:r>
            <a:r>
              <a:rPr lang="en-US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ko-KR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  <a:ea typeface="S-Core Dream 5 Medium"/>
              </a:rPr>
              <a:t>모델을</a:t>
            </a:r>
            <a:r>
              <a:rPr lang="en-US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ko-KR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  <a:ea typeface="S-Core Dream 5 Medium"/>
              </a:rPr>
              <a:t>사용하여</a:t>
            </a:r>
            <a:r>
              <a:rPr lang="en-US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</a:rPr>
              <a:t> </a:t>
            </a:r>
          </a:p>
          <a:p>
            <a:pPr lvl="0" algn="ctr">
              <a:lnSpc>
                <a:spcPct val="124499"/>
              </a:lnSpc>
            </a:pPr>
            <a:r>
              <a:rPr lang="ko-KR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  <a:ea typeface="S-Core Dream 5 Medium"/>
              </a:rPr>
              <a:t>보이스</a:t>
            </a:r>
            <a:r>
              <a:rPr lang="en-US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ko-KR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  <a:ea typeface="S-Core Dream 5 Medium"/>
              </a:rPr>
              <a:t>피싱</a:t>
            </a:r>
            <a:r>
              <a:rPr lang="en-US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ko-KR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  <a:ea typeface="S-Core Dream 5 Medium"/>
              </a:rPr>
              <a:t>특징</a:t>
            </a:r>
            <a:r>
              <a:rPr lang="en-US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ko-KR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  <a:ea typeface="S-Core Dream 5 Medium"/>
              </a:rPr>
              <a:t>학습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60000">
            <a:off x="11963400" y="5257800"/>
            <a:ext cx="5118100" cy="12192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 rot="-60000">
            <a:off x="12230100" y="5321300"/>
            <a:ext cx="53848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900" b="0" i="0" u="none" strike="noStrike" spc="-100" dirty="0" err="1">
                <a:solidFill>
                  <a:srgbClr val="000000"/>
                </a:solidFill>
                <a:latin typeface="Abadi" panose="020B0604020104020204" pitchFamily="34" charset="0"/>
              </a:rPr>
              <a:t>TalkGUARD</a:t>
            </a:r>
            <a:endParaRPr lang="en-US" sz="5900" b="0" i="0" u="none" strike="noStrike" spc="-100" dirty="0">
              <a:solidFill>
                <a:srgbClr val="000000"/>
              </a:solidFill>
              <a:latin typeface="Abadi" panose="020B0604020104020204" pitchFamily="34" charset="0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2730500" y="9029700"/>
            <a:ext cx="2019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200" b="0" i="0" u="none" strike="noStrike" dirty="0" err="1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전처리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과정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284200" y="9017000"/>
            <a:ext cx="2590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서비스</a:t>
            </a:r>
            <a:r>
              <a:rPr lang="en-US" sz="2200" b="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제공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65900" y="8991600"/>
            <a:ext cx="850900" cy="4318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06100" y="8991600"/>
            <a:ext cx="850900" cy="4318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3195300" y="7023100"/>
            <a:ext cx="2870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8689"/>
              </a:lnSpc>
            </a:pPr>
            <a:r>
              <a:rPr lang="ko-KR" sz="2200" b="0" i="0" u="none" strike="noStrike" spc="-2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서비스</a:t>
            </a:r>
            <a:r>
              <a:rPr lang="en-US" sz="2200" b="0" i="0" u="none" strike="noStrike" spc="-200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ko-KR" sz="2200" b="0" i="0" u="none" strike="noStrike" spc="-200" dirty="0">
                <a:solidFill>
                  <a:srgbClr val="000000"/>
                </a:solidFill>
                <a:latin typeface="Abadi" panose="020B0604020104020204" pitchFamily="34" charset="0"/>
                <a:ea typeface="S-Core Dream 6 Bold"/>
              </a:rPr>
              <a:t>생성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284200" y="7416800"/>
            <a:ext cx="2667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  <a:ea typeface="S-Core Dream 5 Medium"/>
              </a:rPr>
              <a:t>학습된</a:t>
            </a:r>
            <a:r>
              <a:rPr lang="en-US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</a:rPr>
              <a:t> AI</a:t>
            </a:r>
            <a:r>
              <a:rPr lang="ko-KR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  <a:ea typeface="S-Core Dream 5 Medium"/>
              </a:rPr>
              <a:t>모델을</a:t>
            </a:r>
            <a:r>
              <a:rPr lang="en-US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ko-KR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  <a:ea typeface="S-Core Dream 5 Medium"/>
              </a:rPr>
              <a:t>서비스에</a:t>
            </a:r>
            <a:r>
              <a:rPr lang="en-US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ko-KR" sz="1600" b="0" i="0" u="none" strike="noStrike" spc="-100" dirty="0">
                <a:solidFill>
                  <a:srgbClr val="000000">
                    <a:alpha val="80000"/>
                  </a:srgbClr>
                </a:solidFill>
                <a:latin typeface="Abadi" panose="020B0604020104020204" pitchFamily="34" charset="0"/>
                <a:ea typeface="S-Core Dream 5 Medium"/>
              </a:rPr>
              <a:t>탑재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1272</TotalTime>
  <Words>537</Words>
  <Application>Microsoft Office PowerPoint</Application>
  <PresentationFormat>사용자 지정</PresentationFormat>
  <Paragraphs>126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Chilgok Gwon Anja</vt:lpstr>
      <vt:lpstr>Abadi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KDP-47</dc:creator>
  <cp:lastModifiedBy>a</cp:lastModifiedBy>
  <cp:revision>4</cp:revision>
  <dcterms:created xsi:type="dcterms:W3CDTF">2006-08-16T00:00:00Z</dcterms:created>
  <dcterms:modified xsi:type="dcterms:W3CDTF">2024-10-30T07:14:56Z</dcterms:modified>
</cp:coreProperties>
</file>